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Kulim Park"/>
      <p:regular r:id="rId40"/>
      <p:bold r:id="rId41"/>
      <p:italic r:id="rId42"/>
      <p:boldItalic r:id="rId43"/>
    </p:embeddedFont>
    <p:embeddedFont>
      <p:font typeface="Manrope"/>
      <p:regular r:id="rId44"/>
      <p:bold r:id="rId45"/>
    </p:embeddedFont>
    <p:embeddedFont>
      <p:font typeface="PT Sans"/>
      <p:regular r:id="rId46"/>
      <p:bold r:id="rId47"/>
      <p:italic r:id="rId48"/>
      <p:boldItalic r:id="rId49"/>
    </p:embeddedFont>
    <p:embeddedFont>
      <p:font typeface="Kulim Park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ulimPark-regular.fntdata"/><Relationship Id="rId42" Type="http://schemas.openxmlformats.org/officeDocument/2006/relationships/font" Target="fonts/KulimPark-italic.fntdata"/><Relationship Id="rId41" Type="http://schemas.openxmlformats.org/officeDocument/2006/relationships/font" Target="fonts/KulimPark-bold.fntdata"/><Relationship Id="rId44" Type="http://schemas.openxmlformats.org/officeDocument/2006/relationships/font" Target="fonts/Manrope-regular.fntdata"/><Relationship Id="rId43" Type="http://schemas.openxmlformats.org/officeDocument/2006/relationships/font" Target="fonts/KulimPark-boldItalic.fntdata"/><Relationship Id="rId46" Type="http://schemas.openxmlformats.org/officeDocument/2006/relationships/font" Target="fonts/PTSans-regular.fntdata"/><Relationship Id="rId45" Type="http://schemas.openxmlformats.org/officeDocument/2006/relationships/font" Target="fonts/Manrop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italic.fntdata"/><Relationship Id="rId47" Type="http://schemas.openxmlformats.org/officeDocument/2006/relationships/font" Target="fonts/PTSans-bold.fntdata"/><Relationship Id="rId49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ulimParkSemiBold-bold.fntdata"/><Relationship Id="rId50" Type="http://schemas.openxmlformats.org/officeDocument/2006/relationships/font" Target="fonts/KulimParkSemiBold-regular.fntdata"/><Relationship Id="rId53" Type="http://schemas.openxmlformats.org/officeDocument/2006/relationships/font" Target="fonts/KulimParkSemiBold-boldItalic.fntdata"/><Relationship Id="rId52" Type="http://schemas.openxmlformats.org/officeDocument/2006/relationships/font" Target="fonts/KulimPark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7334049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7334049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7334049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7334049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7334049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7334049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7334049c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7334049c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7334049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7334049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ad612980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ad612980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7334049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7334049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7334049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7334049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7a39cff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27a39cff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7a39cffa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7a39cffa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Countvect(92%) &gt; tf-idf &gt; word2vec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d6129809_1_2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ad6129809_1_2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7a39cff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7a39cff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Word2vec(92%) &gt; tf-idf &gt;= countvect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27a39cffa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27a39cffa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84017d2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84017d2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countvect(96%) &gt; tf-idf &gt; word2vec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performance showed that Logistic regression performed really well, especially with count vector. The accuracy was 96%, and 94% and 91% for count vector, tf-idf, word2vec respectively.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7dbb2ed3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7dbb2ed3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84017d2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84017d2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27a39cff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27a39cff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84017d2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84017d2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ba29844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1ba29844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7a39cff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7a39cff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7a39cffa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7a39cffa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ad6129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ad6129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6f80de3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6f80de3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27a39cffa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27a39cffa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ad61298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ad61298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models: Naive bayes, K-Nearest-Neighbor, Logistic regression, Gradient Boosting and LSTM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7a39cffa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7a39cffa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1E1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7a39cf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7a39cf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7a39cff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7a39cff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a39cff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a39cff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7334049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7334049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3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3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9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1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1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2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2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2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2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3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4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4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4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4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4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25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5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25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5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25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5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5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>
            <p:ph hasCustomPrompt="1"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hasCustomPrompt="1"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" name="Google Shape;268;p26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27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27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27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4" name="Google Shape;284;p27"/>
          <p:cNvSpPr txBox="1"/>
          <p:nvPr>
            <p:ph hasCustomPrompt="1"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7"/>
          <p:cNvSpPr txBox="1"/>
          <p:nvPr>
            <p:ph hasCustomPrompt="1"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27"/>
          <p:cNvSpPr txBox="1"/>
          <p:nvPr>
            <p:ph hasCustomPrompt="1"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7" name="Google Shape;297;p28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1814475" y="3967300"/>
            <a:ext cx="551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21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Kulim Park"/>
                <a:ea typeface="Kulim Park"/>
                <a:cs typeface="Kulim Park"/>
                <a:sym typeface="Kulim Park"/>
              </a:rPr>
              <a:t>Analysis in Machine Learning models for </a:t>
            </a:r>
            <a:r>
              <a:rPr lang="en" sz="43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Sentiment Analysis</a:t>
            </a:r>
            <a:endParaRPr sz="43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17" name="Google Shape;317;p31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Sentiment - Boyeon Park, Moonjeog Choi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250"/>
            <a:ext cx="8839200" cy="107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9206"/>
            <a:ext cx="3683313" cy="28318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4369600" y="2243300"/>
            <a:ext cx="4189200" cy="2663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Calculated length of each reviews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column num_words_text is created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boxplot shows more clearly the distribution of the length of reviews - abnormal length of reviews exist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Reviews that are in abnormal length will be filtered out later l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100"/>
            <a:ext cx="8839202" cy="1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5" y="2178074"/>
            <a:ext cx="4367125" cy="25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1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738475" y="2427975"/>
            <a:ext cx="3843900" cy="20472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Fields contain 3 in score column is removed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score 1 &amp; 2 indicating negative reviews, 4 &amp; 5 indicating positive reviews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775850"/>
            <a:ext cx="6112626" cy="27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6342525" y="706625"/>
            <a:ext cx="2726400" cy="2372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keep short reviews that have words more than 20 less than 100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score 4 and 5 as 1 indicating positive reviews, 1 and 2 as 0 indicating negative reviews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9400"/>
            <a:ext cx="5642074" cy="1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775" y="3169025"/>
            <a:ext cx="3368225" cy="19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5" y="677975"/>
            <a:ext cx="7203574" cy="249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25" y="3273900"/>
            <a:ext cx="8127875" cy="16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7470725" y="706625"/>
            <a:ext cx="1598400" cy="24981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Train, test split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 each section into new csv file for later use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3435750" y="1243225"/>
            <a:ext cx="21957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VECTORIZING</a:t>
            </a:r>
            <a:endParaRPr b="1"/>
          </a:p>
        </p:txBody>
      </p:sp>
      <p:sp>
        <p:nvSpPr>
          <p:cNvPr id="475" name="Google Shape;475;p44"/>
          <p:cNvSpPr/>
          <p:nvPr/>
        </p:nvSpPr>
        <p:spPr>
          <a:xfrm>
            <a:off x="858750" y="3015000"/>
            <a:ext cx="21957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COUNT VECTOR</a:t>
            </a:r>
            <a:endParaRPr b="1"/>
          </a:p>
        </p:txBody>
      </p:sp>
      <p:sp>
        <p:nvSpPr>
          <p:cNvPr id="476" name="Google Shape;476;p44"/>
          <p:cNvSpPr/>
          <p:nvPr/>
        </p:nvSpPr>
        <p:spPr>
          <a:xfrm>
            <a:off x="3435750" y="3015000"/>
            <a:ext cx="21957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TF-IDF</a:t>
            </a:r>
            <a:endParaRPr b="1"/>
          </a:p>
        </p:txBody>
      </p:sp>
      <p:sp>
        <p:nvSpPr>
          <p:cNvPr id="477" name="Google Shape;477;p44"/>
          <p:cNvSpPr/>
          <p:nvPr/>
        </p:nvSpPr>
        <p:spPr>
          <a:xfrm>
            <a:off x="6089525" y="3015000"/>
            <a:ext cx="21957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WORD2VEC</a:t>
            </a:r>
            <a:endParaRPr b="1"/>
          </a:p>
        </p:txBody>
      </p:sp>
      <p:cxnSp>
        <p:nvCxnSpPr>
          <p:cNvPr id="478" name="Google Shape;478;p44"/>
          <p:cNvCxnSpPr>
            <a:stCxn id="474" idx="1"/>
            <a:endCxn id="475" idx="0"/>
          </p:cNvCxnSpPr>
          <p:nvPr/>
        </p:nvCxnSpPr>
        <p:spPr>
          <a:xfrm flipH="1">
            <a:off x="1956750" y="1528525"/>
            <a:ext cx="1479000" cy="148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4"/>
          <p:cNvCxnSpPr>
            <a:stCxn id="474" idx="2"/>
            <a:endCxn id="476" idx="0"/>
          </p:cNvCxnSpPr>
          <p:nvPr/>
        </p:nvCxnSpPr>
        <p:spPr>
          <a:xfrm flipH="1" rot="-5400000">
            <a:off x="3933300" y="2414125"/>
            <a:ext cx="12012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4"/>
          <p:cNvCxnSpPr>
            <a:stCxn id="474" idx="3"/>
            <a:endCxn id="477" idx="0"/>
          </p:cNvCxnSpPr>
          <p:nvPr/>
        </p:nvCxnSpPr>
        <p:spPr>
          <a:xfrm>
            <a:off x="5631450" y="1528525"/>
            <a:ext cx="1555800" cy="1486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/>
          <p:nvPr>
            <p:ph idx="1" type="subTitle"/>
          </p:nvPr>
        </p:nvSpPr>
        <p:spPr>
          <a:xfrm>
            <a:off x="1011825" y="1464838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Histogram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Box-plot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Word Cloud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 txBox="1"/>
          <p:nvPr>
            <p:ph type="title"/>
          </p:nvPr>
        </p:nvSpPr>
        <p:spPr>
          <a:xfrm flipH="1">
            <a:off x="1584600" y="128800"/>
            <a:ext cx="6576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87" name="Google Shape;487;p45"/>
          <p:cNvSpPr/>
          <p:nvPr/>
        </p:nvSpPr>
        <p:spPr>
          <a:xfrm flipH="1">
            <a:off x="6096978" y="29262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5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45"/>
          <p:cNvGrpSpPr/>
          <p:nvPr/>
        </p:nvGrpSpPr>
        <p:grpSpPr>
          <a:xfrm>
            <a:off x="5221761" y="1033034"/>
            <a:ext cx="3864263" cy="3071563"/>
            <a:chOff x="4459761" y="1033034"/>
            <a:chExt cx="3864263" cy="3071563"/>
          </a:xfrm>
        </p:grpSpPr>
        <p:grpSp>
          <p:nvGrpSpPr>
            <p:cNvPr id="490" name="Google Shape;490;p45"/>
            <p:cNvGrpSpPr/>
            <p:nvPr/>
          </p:nvGrpSpPr>
          <p:grpSpPr>
            <a:xfrm rot="137742">
              <a:off x="4516813" y="1106970"/>
              <a:ext cx="3750160" cy="2923690"/>
              <a:chOff x="2144600" y="1557475"/>
              <a:chExt cx="3330800" cy="2596750"/>
            </a:xfrm>
          </p:grpSpPr>
          <p:sp>
            <p:nvSpPr>
              <p:cNvPr id="491" name="Google Shape;491;p45"/>
              <p:cNvSpPr/>
              <p:nvPr/>
            </p:nvSpPr>
            <p:spPr>
              <a:xfrm>
                <a:off x="2144600" y="1557475"/>
                <a:ext cx="3330800" cy="2596750"/>
              </a:xfrm>
              <a:custGeom>
                <a:rect b="b" l="l" r="r" t="t"/>
                <a:pathLst>
                  <a:path extrusionOk="0" h="103870" w="133232">
                    <a:moveTo>
                      <a:pt x="129564" y="869"/>
                    </a:moveTo>
                    <a:cubicBezTo>
                      <a:pt x="130314" y="869"/>
                      <a:pt x="131017" y="1155"/>
                      <a:pt x="131541" y="1691"/>
                    </a:cubicBezTo>
                    <a:cubicBezTo>
                      <a:pt x="132065" y="2215"/>
                      <a:pt x="132362" y="2917"/>
                      <a:pt x="132362" y="3655"/>
                    </a:cubicBezTo>
                    <a:lnTo>
                      <a:pt x="132362" y="6239"/>
                    </a:lnTo>
                    <a:lnTo>
                      <a:pt x="870" y="6239"/>
                    </a:lnTo>
                    <a:lnTo>
                      <a:pt x="870" y="3655"/>
                    </a:lnTo>
                    <a:cubicBezTo>
                      <a:pt x="870" y="2917"/>
                      <a:pt x="1167" y="2215"/>
                      <a:pt x="1691" y="1691"/>
                    </a:cubicBezTo>
                    <a:cubicBezTo>
                      <a:pt x="2215" y="1155"/>
                      <a:pt x="2918" y="869"/>
                      <a:pt x="3668" y="869"/>
                    </a:cubicBezTo>
                    <a:close/>
                    <a:moveTo>
                      <a:pt x="132362" y="7108"/>
                    </a:moveTo>
                    <a:lnTo>
                      <a:pt x="132362" y="76771"/>
                    </a:lnTo>
                    <a:lnTo>
                      <a:pt x="870" y="76771"/>
                    </a:lnTo>
                    <a:lnTo>
                      <a:pt x="870" y="7108"/>
                    </a:lnTo>
                    <a:close/>
                    <a:moveTo>
                      <a:pt x="132362" y="77641"/>
                    </a:moveTo>
                    <a:lnTo>
                      <a:pt x="132362" y="82939"/>
                    </a:lnTo>
                    <a:cubicBezTo>
                      <a:pt x="132362" y="83677"/>
                      <a:pt x="132065" y="84379"/>
                      <a:pt x="131541" y="84903"/>
                    </a:cubicBezTo>
                    <a:cubicBezTo>
                      <a:pt x="131017" y="85439"/>
                      <a:pt x="130314" y="85725"/>
                      <a:pt x="129564" y="85725"/>
                    </a:cubicBezTo>
                    <a:lnTo>
                      <a:pt x="3668" y="85725"/>
                    </a:lnTo>
                    <a:cubicBezTo>
                      <a:pt x="2918" y="85725"/>
                      <a:pt x="2215" y="85439"/>
                      <a:pt x="1691" y="84903"/>
                    </a:cubicBezTo>
                    <a:cubicBezTo>
                      <a:pt x="1167" y="84379"/>
                      <a:pt x="870" y="83677"/>
                      <a:pt x="870" y="82939"/>
                    </a:cubicBezTo>
                    <a:lnTo>
                      <a:pt x="870" y="77641"/>
                    </a:lnTo>
                    <a:close/>
                    <a:moveTo>
                      <a:pt x="78987" y="86594"/>
                    </a:moveTo>
                    <a:lnTo>
                      <a:pt x="78987" y="86665"/>
                    </a:lnTo>
                    <a:cubicBezTo>
                      <a:pt x="79058" y="94214"/>
                      <a:pt x="80951" y="97560"/>
                      <a:pt x="82082" y="98881"/>
                    </a:cubicBezTo>
                    <a:lnTo>
                      <a:pt x="82177" y="99000"/>
                    </a:lnTo>
                    <a:lnTo>
                      <a:pt x="51043" y="99000"/>
                    </a:lnTo>
                    <a:lnTo>
                      <a:pt x="51150" y="98881"/>
                    </a:lnTo>
                    <a:cubicBezTo>
                      <a:pt x="52281" y="97560"/>
                      <a:pt x="54174" y="94214"/>
                      <a:pt x="54257" y="86665"/>
                    </a:cubicBezTo>
                    <a:lnTo>
                      <a:pt x="54257" y="86594"/>
                    </a:lnTo>
                    <a:close/>
                    <a:moveTo>
                      <a:pt x="89833" y="99869"/>
                    </a:moveTo>
                    <a:cubicBezTo>
                      <a:pt x="90417" y="99869"/>
                      <a:pt x="91071" y="100108"/>
                      <a:pt x="91595" y="100501"/>
                    </a:cubicBezTo>
                    <a:cubicBezTo>
                      <a:pt x="92155" y="100917"/>
                      <a:pt x="92464" y="101453"/>
                      <a:pt x="92464" y="101965"/>
                    </a:cubicBezTo>
                    <a:lnTo>
                      <a:pt x="92464" y="103001"/>
                    </a:lnTo>
                    <a:lnTo>
                      <a:pt x="40768" y="103001"/>
                    </a:lnTo>
                    <a:lnTo>
                      <a:pt x="40768" y="101965"/>
                    </a:lnTo>
                    <a:cubicBezTo>
                      <a:pt x="40768" y="101453"/>
                      <a:pt x="41089" y="100917"/>
                      <a:pt x="41637" y="100501"/>
                    </a:cubicBezTo>
                    <a:cubicBezTo>
                      <a:pt x="42161" y="100108"/>
                      <a:pt x="42815" y="99869"/>
                      <a:pt x="43399" y="99869"/>
                    </a:cubicBezTo>
                    <a:close/>
                    <a:moveTo>
                      <a:pt x="3668" y="0"/>
                    </a:moveTo>
                    <a:cubicBezTo>
                      <a:pt x="1644" y="0"/>
                      <a:pt x="1" y="1643"/>
                      <a:pt x="1" y="3655"/>
                    </a:cubicBezTo>
                    <a:lnTo>
                      <a:pt x="1" y="82939"/>
                    </a:lnTo>
                    <a:cubicBezTo>
                      <a:pt x="1" y="84951"/>
                      <a:pt x="1644" y="86594"/>
                      <a:pt x="3668" y="86594"/>
                    </a:cubicBezTo>
                    <a:lnTo>
                      <a:pt x="53388" y="86594"/>
                    </a:lnTo>
                    <a:lnTo>
                      <a:pt x="53388" y="86665"/>
                    </a:lnTo>
                    <a:cubicBezTo>
                      <a:pt x="53329" y="91940"/>
                      <a:pt x="52352" y="95000"/>
                      <a:pt x="51555" y="96643"/>
                    </a:cubicBezTo>
                    <a:cubicBezTo>
                      <a:pt x="51066" y="97607"/>
                      <a:pt x="50590" y="98203"/>
                      <a:pt x="50281" y="98536"/>
                    </a:cubicBezTo>
                    <a:cubicBezTo>
                      <a:pt x="50138" y="98691"/>
                      <a:pt x="49995" y="98822"/>
                      <a:pt x="49852" y="98929"/>
                    </a:cubicBezTo>
                    <a:cubicBezTo>
                      <a:pt x="49828" y="98953"/>
                      <a:pt x="49804" y="98965"/>
                      <a:pt x="49781" y="98988"/>
                    </a:cubicBezTo>
                    <a:lnTo>
                      <a:pt x="49757" y="99000"/>
                    </a:lnTo>
                    <a:lnTo>
                      <a:pt x="43411" y="99000"/>
                    </a:lnTo>
                    <a:cubicBezTo>
                      <a:pt x="42601" y="99000"/>
                      <a:pt x="41720" y="99322"/>
                      <a:pt x="41041" y="99858"/>
                    </a:cubicBezTo>
                    <a:cubicBezTo>
                      <a:pt x="40303" y="100441"/>
                      <a:pt x="39898" y="101191"/>
                      <a:pt x="39898" y="101965"/>
                    </a:cubicBezTo>
                    <a:lnTo>
                      <a:pt x="39898" y="103441"/>
                    </a:lnTo>
                    <a:cubicBezTo>
                      <a:pt x="39898" y="103679"/>
                      <a:pt x="40089" y="103870"/>
                      <a:pt x="40339" y="103870"/>
                    </a:cubicBezTo>
                    <a:lnTo>
                      <a:pt x="92905" y="103870"/>
                    </a:lnTo>
                    <a:cubicBezTo>
                      <a:pt x="93143" y="103870"/>
                      <a:pt x="93334" y="103679"/>
                      <a:pt x="93334" y="103441"/>
                    </a:cubicBezTo>
                    <a:lnTo>
                      <a:pt x="93334" y="101977"/>
                    </a:lnTo>
                    <a:cubicBezTo>
                      <a:pt x="93334" y="101191"/>
                      <a:pt x="92929" y="100441"/>
                      <a:pt x="92191" y="99858"/>
                    </a:cubicBezTo>
                    <a:cubicBezTo>
                      <a:pt x="91512" y="99322"/>
                      <a:pt x="90631" y="99000"/>
                      <a:pt x="89833" y="99000"/>
                    </a:cubicBezTo>
                    <a:lnTo>
                      <a:pt x="83475" y="99000"/>
                    </a:lnTo>
                    <a:lnTo>
                      <a:pt x="83451" y="98988"/>
                    </a:lnTo>
                    <a:cubicBezTo>
                      <a:pt x="83166" y="98786"/>
                      <a:pt x="82416" y="98167"/>
                      <a:pt x="81666" y="96631"/>
                    </a:cubicBezTo>
                    <a:cubicBezTo>
                      <a:pt x="80511" y="94262"/>
                      <a:pt x="79891" y="90916"/>
                      <a:pt x="79856" y="86665"/>
                    </a:cubicBezTo>
                    <a:lnTo>
                      <a:pt x="79844" y="86594"/>
                    </a:lnTo>
                    <a:lnTo>
                      <a:pt x="129564" y="86594"/>
                    </a:lnTo>
                    <a:cubicBezTo>
                      <a:pt x="131588" y="86594"/>
                      <a:pt x="133231" y="84951"/>
                      <a:pt x="133231" y="82939"/>
                    </a:cubicBezTo>
                    <a:lnTo>
                      <a:pt x="133231" y="3655"/>
                    </a:lnTo>
                    <a:cubicBezTo>
                      <a:pt x="133231" y="1643"/>
                      <a:pt x="131588" y="0"/>
                      <a:pt x="1295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C0C0C"/>
                  </a:solidFill>
                </a:endParaRPr>
              </a:p>
            </p:txBody>
          </p:sp>
          <p:sp>
            <p:nvSpPr>
              <p:cNvPr id="492" name="Google Shape;492;p45"/>
              <p:cNvSpPr/>
              <p:nvPr/>
            </p:nvSpPr>
            <p:spPr>
              <a:xfrm>
                <a:off x="3678425" y="3558900"/>
                <a:ext cx="263150" cy="79800"/>
              </a:xfrm>
              <a:custGeom>
                <a:rect b="b" l="l" r="r" t="t"/>
                <a:pathLst>
                  <a:path extrusionOk="0" h="3192" w="10526">
                    <a:moveTo>
                      <a:pt x="8930" y="941"/>
                    </a:moveTo>
                    <a:cubicBezTo>
                      <a:pt x="9121" y="941"/>
                      <a:pt x="9275" y="1013"/>
                      <a:pt x="9394" y="1132"/>
                    </a:cubicBezTo>
                    <a:cubicBezTo>
                      <a:pt x="9514" y="1251"/>
                      <a:pt x="9585" y="1417"/>
                      <a:pt x="9585" y="1596"/>
                    </a:cubicBezTo>
                    <a:cubicBezTo>
                      <a:pt x="9585" y="1775"/>
                      <a:pt x="9514" y="1929"/>
                      <a:pt x="9394" y="2048"/>
                    </a:cubicBezTo>
                    <a:cubicBezTo>
                      <a:pt x="9275" y="2167"/>
                      <a:pt x="9121" y="2239"/>
                      <a:pt x="8930" y="2239"/>
                    </a:cubicBezTo>
                    <a:lnTo>
                      <a:pt x="1596" y="2239"/>
                    </a:lnTo>
                    <a:cubicBezTo>
                      <a:pt x="1405" y="2239"/>
                      <a:pt x="1251" y="2167"/>
                      <a:pt x="1132" y="2048"/>
                    </a:cubicBezTo>
                    <a:cubicBezTo>
                      <a:pt x="1012" y="1929"/>
                      <a:pt x="941" y="1775"/>
                      <a:pt x="941" y="1596"/>
                    </a:cubicBezTo>
                    <a:cubicBezTo>
                      <a:pt x="941" y="1417"/>
                      <a:pt x="1012" y="1251"/>
                      <a:pt x="1132" y="1132"/>
                    </a:cubicBezTo>
                    <a:cubicBezTo>
                      <a:pt x="1251" y="1013"/>
                      <a:pt x="1405" y="941"/>
                      <a:pt x="1596" y="941"/>
                    </a:cubicBezTo>
                    <a:close/>
                    <a:moveTo>
                      <a:pt x="1596" y="1"/>
                    </a:moveTo>
                    <a:cubicBezTo>
                      <a:pt x="715" y="1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596" y="3191"/>
                    </a:cubicBezTo>
                    <a:lnTo>
                      <a:pt x="8942" y="3191"/>
                    </a:lnTo>
                    <a:cubicBezTo>
                      <a:pt x="9811" y="3191"/>
                      <a:pt x="10526" y="2465"/>
                      <a:pt x="10526" y="1596"/>
                    </a:cubicBezTo>
                    <a:cubicBezTo>
                      <a:pt x="10526" y="715"/>
                      <a:pt x="9811" y="1"/>
                      <a:pt x="89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C0C0C"/>
                  </a:solidFill>
                </a:endParaRPr>
              </a:p>
            </p:txBody>
          </p:sp>
        </p:grpSp>
        <p:grpSp>
          <p:nvGrpSpPr>
            <p:cNvPr id="493" name="Google Shape;493;p45"/>
            <p:cNvGrpSpPr/>
            <p:nvPr/>
          </p:nvGrpSpPr>
          <p:grpSpPr>
            <a:xfrm>
              <a:off x="4523950" y="1223825"/>
              <a:ext cx="3765825" cy="2139750"/>
              <a:chOff x="4523950" y="1223825"/>
              <a:chExt cx="3765825" cy="2139750"/>
            </a:xfrm>
          </p:grpSpPr>
          <p:pic>
            <p:nvPicPr>
              <p:cNvPr id="494" name="Google Shape;494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47283">
                <a:off x="4591410" y="1302409"/>
                <a:ext cx="3684829" cy="71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4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22825">
                <a:off x="4546235" y="1966714"/>
                <a:ext cx="2376805" cy="1290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" name="Google Shape;496;p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70532">
                <a:off x="6831333" y="2714116"/>
                <a:ext cx="1385260" cy="615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" name="Google Shape;497;p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31945">
                <a:off x="6893124" y="2004738"/>
                <a:ext cx="1358351" cy="7466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5" y="1623650"/>
            <a:ext cx="4724250" cy="34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100" y="75075"/>
            <a:ext cx="4156000" cy="3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50" y="75075"/>
            <a:ext cx="4487300" cy="13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6"/>
          <p:cNvSpPr/>
          <p:nvPr/>
        </p:nvSpPr>
        <p:spPr>
          <a:xfrm>
            <a:off x="5033850" y="3743725"/>
            <a:ext cx="3518100" cy="851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is skewed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frequency of high sentiment scores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50" y="2531750"/>
            <a:ext cx="4994574" cy="2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075" y="2133338"/>
            <a:ext cx="4797601" cy="23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75" y="301475"/>
            <a:ext cx="5283174" cy="1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/>
          <p:nvPr/>
        </p:nvSpPr>
        <p:spPr>
          <a:xfrm>
            <a:off x="549025" y="1671675"/>
            <a:ext cx="3198300" cy="398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score  = 0</a:t>
            </a:r>
            <a:endParaRPr/>
          </a:p>
        </p:txBody>
      </p:sp>
      <p:sp>
        <p:nvSpPr>
          <p:cNvPr id="514" name="Google Shape;514;p47"/>
          <p:cNvSpPr/>
          <p:nvPr/>
        </p:nvSpPr>
        <p:spPr>
          <a:xfrm>
            <a:off x="5231300" y="2070075"/>
            <a:ext cx="3260400" cy="398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entiment score  = 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8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EXPERIMENT</a:t>
            </a:r>
            <a:endParaRPr/>
          </a:p>
        </p:txBody>
      </p:sp>
      <p:sp>
        <p:nvSpPr>
          <p:cNvPr id="520" name="Google Shape;520;p4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 flipH="1">
            <a:off x="3314625" y="92675"/>
            <a:ext cx="26202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Naive Bayes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" y="1776275"/>
            <a:ext cx="2887839" cy="1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825" y="1776287"/>
            <a:ext cx="2702357" cy="1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25" y="1776276"/>
            <a:ext cx="2746045" cy="10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/>
          <p:nvPr/>
        </p:nvSpPr>
        <p:spPr>
          <a:xfrm>
            <a:off x="797175" y="1376075"/>
            <a:ext cx="17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42902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2" name="Google Shape;532;p49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3" name="Google Shape;533;p49"/>
          <p:cNvSpPr/>
          <p:nvPr/>
        </p:nvSpPr>
        <p:spPr>
          <a:xfrm>
            <a:off x="479475" y="3559425"/>
            <a:ext cx="82905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with countvect performs best compared with tf-idf and word2vec. It has 92% accuracy.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</a:t>
            </a:r>
            <a:r>
              <a:rPr b="1" lang="en">
                <a:solidFill>
                  <a:schemeClr val="lt1"/>
                </a:solidFill>
              </a:rPr>
              <a:t>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3" name="Google Shape;323;p32"/>
          <p:cNvSpPr txBox="1"/>
          <p:nvPr>
            <p:ph type="title"/>
          </p:nvPr>
        </p:nvSpPr>
        <p:spPr>
          <a:xfrm>
            <a:off x="732775" y="2802438"/>
            <a:ext cx="18360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324" name="Google Shape;324;p32"/>
          <p:cNvSpPr txBox="1"/>
          <p:nvPr>
            <p:ph idx="8" type="title"/>
          </p:nvPr>
        </p:nvSpPr>
        <p:spPr>
          <a:xfrm>
            <a:off x="6587925" y="2739900"/>
            <a:ext cx="1836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FINDINGS</a:t>
            </a:r>
            <a:endParaRPr/>
          </a:p>
        </p:txBody>
      </p:sp>
      <p:sp>
        <p:nvSpPr>
          <p:cNvPr id="325" name="Google Shape;325;p32"/>
          <p:cNvSpPr txBox="1"/>
          <p:nvPr>
            <p:ph idx="4" type="title"/>
          </p:nvPr>
        </p:nvSpPr>
        <p:spPr>
          <a:xfrm>
            <a:off x="2726250" y="2783988"/>
            <a:ext cx="18360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32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" name="Google Shape;327;p32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8" name="Google Shape;328;p32"/>
          <p:cNvSpPr txBox="1"/>
          <p:nvPr>
            <p:ph idx="6" type="title"/>
          </p:nvPr>
        </p:nvSpPr>
        <p:spPr>
          <a:xfrm>
            <a:off x="4719725" y="2762988"/>
            <a:ext cx="1836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329" name="Google Shape;329;p32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2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K-Nearest-Neighbor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39" name="Google Shape;5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975" y="1774912"/>
            <a:ext cx="2991249" cy="112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0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2" name="Google Shape;542;p50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450" y="1755850"/>
            <a:ext cx="2991251" cy="116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00" y="1774913"/>
            <a:ext cx="2836884" cy="11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/>
          <p:nvPr/>
        </p:nvSpPr>
        <p:spPr>
          <a:xfrm>
            <a:off x="563375" y="3514400"/>
            <a:ext cx="82905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performs well with all of the three. Accuracy rate are 90%, 90%, and 92% </a:t>
            </a:r>
            <a:r>
              <a:rPr lang="en"/>
              <a:t>respectively.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/>
          <p:nvPr/>
        </p:nvSpPr>
        <p:spPr>
          <a:xfrm>
            <a:off x="3940675" y="1558700"/>
            <a:ext cx="5104200" cy="23973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Logistic Regression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3940675" y="1959613"/>
            <a:ext cx="4984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Regression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using ‘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sigmoid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’ function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LR becomes a classifier when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a decision threshold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is brought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Threshold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0.5 was used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which was default setting of Scikitlearn Logistic Regression classifier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25" y="1713650"/>
            <a:ext cx="2870225" cy="21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Logistic Regression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59" name="Google Shape;5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375" y="1881200"/>
            <a:ext cx="2812275" cy="11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2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1" name="Google Shape;561;p52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2" name="Google Shape;562;p52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63" name="Google Shape;5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075" y="1881200"/>
            <a:ext cx="2942332" cy="11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75" y="1881200"/>
            <a:ext cx="2812275" cy="116396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18325" y="3661250"/>
            <a:ext cx="79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nrope"/>
              <a:buChar char="●"/>
            </a:pP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The performance showed that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 Logistic regression performed really well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, especially with count vector. 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nrope"/>
              <a:buChar char="●"/>
            </a:pP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The 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 was 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96%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, and 94% and 91% for count vector, tf-idf, word2vec respectively. 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6" name="Google Shape;566;p52"/>
          <p:cNvSpPr/>
          <p:nvPr/>
        </p:nvSpPr>
        <p:spPr>
          <a:xfrm>
            <a:off x="518325" y="3587725"/>
            <a:ext cx="8290500" cy="11640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Boosting</a:t>
            </a:r>
            <a:endParaRPr b="1"/>
          </a:p>
        </p:txBody>
      </p:sp>
      <p:sp>
        <p:nvSpPr>
          <p:cNvPr id="572" name="Google Shape;572;p53"/>
          <p:cNvSpPr txBox="1"/>
          <p:nvPr/>
        </p:nvSpPr>
        <p:spPr>
          <a:xfrm>
            <a:off x="4178500" y="1193075"/>
            <a:ext cx="456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Boosting</a:t>
            </a:r>
            <a:r>
              <a:rPr lang="en" sz="1200"/>
              <a:t> is a method for creating an </a:t>
            </a:r>
            <a:r>
              <a:rPr b="1" lang="en" sz="1200"/>
              <a:t>ensemble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It starts by fitting an initial model to the data</a:t>
            </a:r>
            <a:r>
              <a:rPr lang="en" sz="1200"/>
              <a:t>. Then a second model is built that focuses on accurately predicting the cases </a:t>
            </a:r>
            <a:r>
              <a:rPr b="1" lang="en" sz="1200"/>
              <a:t>where the first model performs poorly</a:t>
            </a:r>
            <a:r>
              <a:rPr lang="en" sz="1200"/>
              <a:t>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Each successive model attempts to correct for the shortcomings of the combined boosted ensemble of all previous models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Gradient boosting is a type of boosting algorithm</a:t>
            </a:r>
            <a:r>
              <a:rPr lang="en" sz="1200"/>
              <a:t>. It relies on the intuition that the best possible next model, when combined with previous models, minimizes the overall prediction error</a:t>
            </a:r>
            <a:endParaRPr sz="1200"/>
          </a:p>
        </p:txBody>
      </p:sp>
      <p:pic>
        <p:nvPicPr>
          <p:cNvPr id="573" name="Google Shape;5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1803325"/>
            <a:ext cx="3524674" cy="1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3"/>
          <p:cNvSpPr/>
          <p:nvPr/>
        </p:nvSpPr>
        <p:spPr>
          <a:xfrm>
            <a:off x="4097450" y="1035625"/>
            <a:ext cx="4711500" cy="37161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Boosting</a:t>
            </a:r>
            <a:endParaRPr b="1"/>
          </a:p>
        </p:txBody>
      </p:sp>
      <p:sp>
        <p:nvSpPr>
          <p:cNvPr id="580" name="Google Shape;580;p54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2" name="Google Shape;582;p54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83" name="Google Shape;5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50" y="1898775"/>
            <a:ext cx="2749974" cy="10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75" y="1902638"/>
            <a:ext cx="2749975" cy="10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675" y="1898775"/>
            <a:ext cx="2875055" cy="10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4"/>
          <p:cNvSpPr txBox="1"/>
          <p:nvPr/>
        </p:nvSpPr>
        <p:spPr>
          <a:xfrm>
            <a:off x="834325" y="3486900"/>
            <a:ext cx="782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performance showed that 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the accuracy was lower than other models overall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model with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word2vec 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performed the best among three(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90%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).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We expected GB performs better than a single model since it is a type of ensemble method but it didn’t.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=&gt; future study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7" name="Google Shape;587;p54"/>
          <p:cNvSpPr/>
          <p:nvPr/>
        </p:nvSpPr>
        <p:spPr>
          <a:xfrm>
            <a:off x="527250" y="3454800"/>
            <a:ext cx="8089500" cy="12648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3" name="Google Shape;593;p55"/>
          <p:cNvSpPr txBox="1"/>
          <p:nvPr/>
        </p:nvSpPr>
        <p:spPr>
          <a:xfrm>
            <a:off x="131125" y="2893050"/>
            <a:ext cx="890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LSTM</a:t>
            </a:r>
            <a:r>
              <a:rPr lang="en" sz="1200"/>
              <a:t> is an advanced RNN, </a:t>
            </a:r>
            <a:r>
              <a:rPr b="1" lang="en" sz="1200"/>
              <a:t>a sequential network</a:t>
            </a:r>
            <a:r>
              <a:rPr lang="en" sz="1200"/>
              <a:t>, that allows information to persist. It is capable of handling the vanishing gradient problem faced by RNN</a:t>
            </a:r>
            <a:r>
              <a:rPr lang="en" sz="1200"/>
              <a:t>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/>
              <a:t>The LSTM  consists of </a:t>
            </a:r>
            <a:r>
              <a:rPr b="1" lang="en" sz="1200"/>
              <a:t>three gates</a:t>
            </a:r>
            <a:r>
              <a:rPr lang="en" sz="1200"/>
              <a:t>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Forget Gate</a:t>
            </a:r>
            <a:r>
              <a:rPr lang="en" sz="1200"/>
              <a:t>: chooses whether the information coming from the previous timestamp is to be remembered or is irrelevant and can be forgotten.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Input Gate</a:t>
            </a:r>
            <a:r>
              <a:rPr lang="en" sz="1200"/>
              <a:t>: the cell tries to learn new information from the input to this cell.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Output gate</a:t>
            </a:r>
            <a:r>
              <a:rPr lang="en" sz="1200"/>
              <a:t>: the cell passes the updated information from the current timestamp to the next timestamp.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50" y="803676"/>
            <a:ext cx="4822249" cy="18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/>
          <p:nvPr/>
        </p:nvSpPr>
        <p:spPr>
          <a:xfrm>
            <a:off x="131125" y="2854675"/>
            <a:ext cx="8804700" cy="20319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6"/>
          <p:cNvSpPr/>
          <p:nvPr/>
        </p:nvSpPr>
        <p:spPr>
          <a:xfrm>
            <a:off x="3421825" y="697800"/>
            <a:ext cx="5387100" cy="40539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6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02" name="Google Shape;6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0" y="771850"/>
            <a:ext cx="2685399" cy="21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 txBox="1"/>
          <p:nvPr/>
        </p:nvSpPr>
        <p:spPr>
          <a:xfrm>
            <a:off x="3507675" y="803675"/>
            <a:ext cx="5301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Tensorflow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keras sequential model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used to build LSTM model.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embedding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dropout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LSTM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Flatten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Three dense layers and dropout layers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For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middle dense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layers,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‘relu’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activation function was used and for the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 final dense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layer,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‘sigmoid’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function was used.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Epoch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was set as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10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and we could see in each epoch, the loss decreased and the accuracy increased.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04" name="Google Shape;6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25" y="3049350"/>
            <a:ext cx="29718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/>
          <p:nvPr/>
        </p:nvSpPr>
        <p:spPr>
          <a:xfrm>
            <a:off x="152650" y="3992150"/>
            <a:ext cx="8892300" cy="1151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7"/>
          <p:cNvSpPr txBox="1"/>
          <p:nvPr/>
        </p:nvSpPr>
        <p:spPr>
          <a:xfrm>
            <a:off x="99000" y="3992150"/>
            <a:ext cx="904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To determine the threshold,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ROC curve was looked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and found the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 threshold value as 0.87 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and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e accuracy was 90%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When w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e changed the threshold to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 0.5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to see the effects, found out that the accuracy got higher to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92%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model with word2vec had slightly lower accuracy than one with keras.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2" name="Google Shape;612;p57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13" name="Google Shape;6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3" y="840750"/>
            <a:ext cx="2175600" cy="158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599" y="899225"/>
            <a:ext cx="2920224" cy="16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7"/>
          <p:cNvSpPr txBox="1"/>
          <p:nvPr/>
        </p:nvSpPr>
        <p:spPr>
          <a:xfrm>
            <a:off x="2163550" y="49902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ROC curve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16" name="Google Shape;616;p57"/>
          <p:cNvSpPr txBox="1"/>
          <p:nvPr/>
        </p:nvSpPr>
        <p:spPr>
          <a:xfrm>
            <a:off x="6096980" y="499025"/>
            <a:ext cx="16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Finding threshold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17" name="Google Shape;617;p57"/>
          <p:cNvGrpSpPr/>
          <p:nvPr/>
        </p:nvGrpSpPr>
        <p:grpSpPr>
          <a:xfrm>
            <a:off x="98925" y="2430625"/>
            <a:ext cx="8946145" cy="1531575"/>
            <a:chOff x="114325" y="2743500"/>
            <a:chExt cx="8946145" cy="1531575"/>
          </a:xfrm>
        </p:grpSpPr>
        <p:pic>
          <p:nvPicPr>
            <p:cNvPr id="618" name="Google Shape;618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325" y="3093975"/>
              <a:ext cx="29718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68875" y="3093975"/>
              <a:ext cx="2971800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5750" y="3041599"/>
              <a:ext cx="2774720" cy="12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7"/>
            <p:cNvSpPr txBox="1"/>
            <p:nvPr/>
          </p:nvSpPr>
          <p:spPr>
            <a:xfrm>
              <a:off x="512425" y="2777400"/>
              <a:ext cx="217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Keras, threshold = 0.87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622" name="Google Shape;622;p57"/>
            <p:cNvSpPr txBox="1"/>
            <p:nvPr/>
          </p:nvSpPr>
          <p:spPr>
            <a:xfrm>
              <a:off x="3657238" y="2777400"/>
              <a:ext cx="217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Keras, threshold = 0.5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623" name="Google Shape;623;p57"/>
            <p:cNvSpPr txBox="1"/>
            <p:nvPr/>
          </p:nvSpPr>
          <p:spPr>
            <a:xfrm>
              <a:off x="6491450" y="2743500"/>
              <a:ext cx="255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word2vec</a:t>
              </a: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, threshold = 0.5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/>
          <p:nvPr>
            <p:ph type="title"/>
          </p:nvPr>
        </p:nvSpPr>
        <p:spPr>
          <a:xfrm>
            <a:off x="716550" y="1739025"/>
            <a:ext cx="45189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FINDINGS</a:t>
            </a:r>
            <a:endParaRPr/>
          </a:p>
        </p:txBody>
      </p:sp>
      <p:sp>
        <p:nvSpPr>
          <p:cNvPr id="629" name="Google Shape;629;p58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/>
          <p:nvPr/>
        </p:nvSpPr>
        <p:spPr>
          <a:xfrm>
            <a:off x="490475" y="3045025"/>
            <a:ext cx="8359500" cy="17982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9"/>
          <p:cNvSpPr txBox="1"/>
          <p:nvPr>
            <p:ph type="title"/>
          </p:nvPr>
        </p:nvSpPr>
        <p:spPr>
          <a:xfrm flipH="1">
            <a:off x="3127475" y="120275"/>
            <a:ext cx="260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FINDINGS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36" name="Google Shape;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00" y="1299950"/>
            <a:ext cx="4097050" cy="13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9"/>
          <p:cNvSpPr/>
          <p:nvPr/>
        </p:nvSpPr>
        <p:spPr>
          <a:xfrm>
            <a:off x="490475" y="2953525"/>
            <a:ext cx="8359500" cy="198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We explored 5 models : Naive Bayes, Logistic Regression, KNN, Gradient Boosting, and LSTM for Sentiment Analysis problem with Amazon product review data.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Among 5 models,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Logistic Regression performed the best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with the dataset in this project.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it’s not that one is better than others but sometimes countvect performed better and sometimes word2vec performed better than others. So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when selecting models and vectorizing methods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we found that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it’s good to try various combinations of them and see what performs better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38" name="Google Shape;6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625" y="1604875"/>
            <a:ext cx="2817100" cy="66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336" name="Google Shape;336;p33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0"/>
          <p:cNvSpPr/>
          <p:nvPr/>
        </p:nvSpPr>
        <p:spPr>
          <a:xfrm>
            <a:off x="621225" y="1242175"/>
            <a:ext cx="7923600" cy="34548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0"/>
          <p:cNvSpPr txBox="1"/>
          <p:nvPr>
            <p:ph type="title"/>
          </p:nvPr>
        </p:nvSpPr>
        <p:spPr>
          <a:xfrm flipH="1">
            <a:off x="3127475" y="120275"/>
            <a:ext cx="260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FINDINGS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534050" y="1242175"/>
            <a:ext cx="7923600" cy="318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When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determining the threshold of probability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to classify, not only the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ROC curve but also data structure can be considered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-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data we used in this project was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skewed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data which had f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ar more positive reviews than negative reviews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, so when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the threshold for a more true positive rate was set, it had higher accuracy. 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Finally, the results showed that not always complex and the latest model performs better than the others,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classic models can perform well like logistic regression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We could learn that model selection is not a simple work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that should include considering training and computing time, data structure and feature, method, hyperparameter, overfitting, deciding evaluation matrix, etc comprehensively through this project.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/>
          <p:nvPr>
            <p:ph type="title"/>
          </p:nvPr>
        </p:nvSpPr>
        <p:spPr>
          <a:xfrm>
            <a:off x="2602825" y="1886250"/>
            <a:ext cx="45189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/>
          </a:p>
        </p:txBody>
      </p:sp>
      <p:pic>
        <p:nvPicPr>
          <p:cNvPr id="651" name="Google Shape;6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1920125"/>
            <a:ext cx="821750" cy="8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PROBLEM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2" name="Google Shape;342;p34"/>
          <p:cNvSpPr txBox="1"/>
          <p:nvPr>
            <p:ph idx="2" type="title"/>
          </p:nvPr>
        </p:nvSpPr>
        <p:spPr>
          <a:xfrm>
            <a:off x="1164025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1163925" y="1910234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(Sentiment Analysis)</a:t>
            </a:r>
            <a:endParaRPr/>
          </a:p>
        </p:txBody>
      </p:sp>
      <p:sp>
        <p:nvSpPr>
          <p:cNvPr id="344" name="Google Shape;344;p34"/>
          <p:cNvSpPr txBox="1"/>
          <p:nvPr>
            <p:ph idx="3" type="title"/>
          </p:nvPr>
        </p:nvSpPr>
        <p:spPr>
          <a:xfrm>
            <a:off x="3549063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45" name="Google Shape;345;p34"/>
          <p:cNvSpPr txBox="1"/>
          <p:nvPr>
            <p:ph idx="4" type="subTitle"/>
          </p:nvPr>
        </p:nvSpPr>
        <p:spPr>
          <a:xfrm>
            <a:off x="3549063" y="16147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5 models : Naive bayes, K-Nearest-Neighbor, Logistic regression, Gradient Boosting, LSTM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>
            <p:ph idx="5" type="title"/>
          </p:nvPr>
        </p:nvSpPr>
        <p:spPr>
          <a:xfrm>
            <a:off x="5934100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47" name="Google Shape;347;p34"/>
          <p:cNvSpPr txBox="1"/>
          <p:nvPr>
            <p:ph idx="6" type="subTitle"/>
          </p:nvPr>
        </p:nvSpPr>
        <p:spPr>
          <a:xfrm>
            <a:off x="5934225" y="18471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reviews of fine food on Amazon</a:t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 rot="-529266">
            <a:off x="1996784" y="3135394"/>
            <a:ext cx="380269" cy="498337"/>
          </a:xfrm>
          <a:custGeom>
            <a:rect b="b" l="l" r="r" t="t"/>
            <a:pathLst>
              <a:path extrusionOk="0" h="10617" w="8102">
                <a:moveTo>
                  <a:pt x="4051" y="625"/>
                </a:moveTo>
                <a:cubicBezTo>
                  <a:pt x="4462" y="625"/>
                  <a:pt x="4801" y="893"/>
                  <a:pt x="4925" y="1249"/>
                </a:cubicBezTo>
                <a:lnTo>
                  <a:pt x="3177" y="1249"/>
                </a:lnTo>
                <a:cubicBezTo>
                  <a:pt x="3302" y="893"/>
                  <a:pt x="3641" y="625"/>
                  <a:pt x="4051" y="625"/>
                </a:cubicBezTo>
                <a:close/>
                <a:moveTo>
                  <a:pt x="4979" y="1874"/>
                </a:moveTo>
                <a:lnTo>
                  <a:pt x="4979" y="2516"/>
                </a:lnTo>
                <a:lnTo>
                  <a:pt x="3123" y="2516"/>
                </a:lnTo>
                <a:lnTo>
                  <a:pt x="3123" y="1874"/>
                </a:lnTo>
                <a:close/>
                <a:moveTo>
                  <a:pt x="2535" y="3159"/>
                </a:moveTo>
                <a:lnTo>
                  <a:pt x="2535" y="3159"/>
                </a:lnTo>
                <a:cubicBezTo>
                  <a:pt x="2481" y="3230"/>
                  <a:pt x="2428" y="3301"/>
                  <a:pt x="2374" y="3391"/>
                </a:cubicBezTo>
                <a:cubicBezTo>
                  <a:pt x="2053" y="3908"/>
                  <a:pt x="1874" y="4586"/>
                  <a:pt x="1874" y="5318"/>
                </a:cubicBezTo>
                <a:cubicBezTo>
                  <a:pt x="1874" y="6031"/>
                  <a:pt x="2053" y="6727"/>
                  <a:pt x="2374" y="7245"/>
                </a:cubicBezTo>
                <a:cubicBezTo>
                  <a:pt x="2428" y="7316"/>
                  <a:pt x="2481" y="7405"/>
                  <a:pt x="2535" y="7477"/>
                </a:cubicBezTo>
                <a:cubicBezTo>
                  <a:pt x="1464" y="7352"/>
                  <a:pt x="625" y="6424"/>
                  <a:pt x="625" y="5318"/>
                </a:cubicBezTo>
                <a:cubicBezTo>
                  <a:pt x="625" y="4194"/>
                  <a:pt x="1464" y="3284"/>
                  <a:pt x="2535" y="3159"/>
                </a:cubicBezTo>
                <a:close/>
                <a:moveTo>
                  <a:pt x="5550" y="3159"/>
                </a:moveTo>
                <a:lnTo>
                  <a:pt x="5550" y="3159"/>
                </a:lnTo>
                <a:cubicBezTo>
                  <a:pt x="6638" y="3284"/>
                  <a:pt x="7477" y="4194"/>
                  <a:pt x="7477" y="5318"/>
                </a:cubicBezTo>
                <a:cubicBezTo>
                  <a:pt x="7477" y="6424"/>
                  <a:pt x="6638" y="7352"/>
                  <a:pt x="5550" y="7477"/>
                </a:cubicBezTo>
                <a:cubicBezTo>
                  <a:pt x="5621" y="7405"/>
                  <a:pt x="5675" y="7316"/>
                  <a:pt x="5728" y="7245"/>
                </a:cubicBezTo>
                <a:cubicBezTo>
                  <a:pt x="6050" y="6727"/>
                  <a:pt x="6228" y="6031"/>
                  <a:pt x="6228" y="5318"/>
                </a:cubicBezTo>
                <a:cubicBezTo>
                  <a:pt x="6228" y="4586"/>
                  <a:pt x="6050" y="3908"/>
                  <a:pt x="5728" y="3391"/>
                </a:cubicBezTo>
                <a:cubicBezTo>
                  <a:pt x="5675" y="3301"/>
                  <a:pt x="5621" y="3230"/>
                  <a:pt x="5550" y="3159"/>
                </a:cubicBezTo>
                <a:close/>
                <a:moveTo>
                  <a:pt x="3730" y="3141"/>
                </a:moveTo>
                <a:lnTo>
                  <a:pt x="3730" y="7494"/>
                </a:lnTo>
                <a:cubicBezTo>
                  <a:pt x="3070" y="7494"/>
                  <a:pt x="2499" y="6495"/>
                  <a:pt x="2499" y="5318"/>
                </a:cubicBezTo>
                <a:cubicBezTo>
                  <a:pt x="2499" y="4140"/>
                  <a:pt x="3070" y="3141"/>
                  <a:pt x="3730" y="3141"/>
                </a:cubicBezTo>
                <a:close/>
                <a:moveTo>
                  <a:pt x="4355" y="3141"/>
                </a:moveTo>
                <a:cubicBezTo>
                  <a:pt x="5033" y="3141"/>
                  <a:pt x="5603" y="4140"/>
                  <a:pt x="5603" y="5318"/>
                </a:cubicBezTo>
                <a:cubicBezTo>
                  <a:pt x="5603" y="6495"/>
                  <a:pt x="5033" y="7494"/>
                  <a:pt x="4355" y="7494"/>
                </a:cubicBezTo>
                <a:lnTo>
                  <a:pt x="4355" y="3141"/>
                </a:lnTo>
                <a:close/>
                <a:moveTo>
                  <a:pt x="4979" y="8119"/>
                </a:moveTo>
                <a:lnTo>
                  <a:pt x="4979" y="8743"/>
                </a:lnTo>
                <a:lnTo>
                  <a:pt x="3123" y="8743"/>
                </a:lnTo>
                <a:lnTo>
                  <a:pt x="3123" y="8119"/>
                </a:lnTo>
                <a:close/>
                <a:moveTo>
                  <a:pt x="4072" y="0"/>
                </a:moveTo>
                <a:cubicBezTo>
                  <a:pt x="3212" y="0"/>
                  <a:pt x="2499" y="690"/>
                  <a:pt x="2499" y="1553"/>
                </a:cubicBezTo>
                <a:lnTo>
                  <a:pt x="2499" y="2534"/>
                </a:lnTo>
                <a:cubicBezTo>
                  <a:pt x="1089" y="2695"/>
                  <a:pt x="1" y="3872"/>
                  <a:pt x="1" y="5318"/>
                </a:cubicBezTo>
                <a:cubicBezTo>
                  <a:pt x="1" y="6745"/>
                  <a:pt x="1089" y="7940"/>
                  <a:pt x="2499" y="8101"/>
                </a:cubicBezTo>
                <a:lnTo>
                  <a:pt x="2499" y="10617"/>
                </a:lnTo>
                <a:lnTo>
                  <a:pt x="3123" y="10617"/>
                </a:lnTo>
                <a:lnTo>
                  <a:pt x="3123" y="9350"/>
                </a:lnTo>
                <a:lnTo>
                  <a:pt x="3730" y="9350"/>
                </a:lnTo>
                <a:lnTo>
                  <a:pt x="3730" y="10617"/>
                </a:lnTo>
                <a:lnTo>
                  <a:pt x="4355" y="10617"/>
                </a:lnTo>
                <a:lnTo>
                  <a:pt x="4355" y="9350"/>
                </a:lnTo>
                <a:lnTo>
                  <a:pt x="4979" y="9350"/>
                </a:lnTo>
                <a:lnTo>
                  <a:pt x="4979" y="10617"/>
                </a:lnTo>
                <a:lnTo>
                  <a:pt x="5603" y="10617"/>
                </a:lnTo>
                <a:lnTo>
                  <a:pt x="5603" y="8101"/>
                </a:lnTo>
                <a:cubicBezTo>
                  <a:pt x="6995" y="7940"/>
                  <a:pt x="8101" y="6745"/>
                  <a:pt x="8101" y="5318"/>
                </a:cubicBezTo>
                <a:cubicBezTo>
                  <a:pt x="8101" y="3872"/>
                  <a:pt x="6995" y="2695"/>
                  <a:pt x="5603" y="2534"/>
                </a:cubicBezTo>
                <a:lnTo>
                  <a:pt x="5603" y="1589"/>
                </a:lnTo>
                <a:cubicBezTo>
                  <a:pt x="5603" y="732"/>
                  <a:pt x="4943" y="36"/>
                  <a:pt x="4105" y="1"/>
                </a:cubicBezTo>
                <a:cubicBezTo>
                  <a:pt x="4094" y="0"/>
                  <a:pt x="4083" y="0"/>
                  <a:pt x="4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4"/>
          <p:cNvGrpSpPr/>
          <p:nvPr/>
        </p:nvGrpSpPr>
        <p:grpSpPr>
          <a:xfrm rot="484655">
            <a:off x="4337073" y="3207738"/>
            <a:ext cx="479571" cy="420934"/>
            <a:chOff x="4772497" y="1789389"/>
            <a:chExt cx="341543" cy="299761"/>
          </a:xfrm>
        </p:grpSpPr>
        <p:sp>
          <p:nvSpPr>
            <p:cNvPr id="350" name="Google Shape;350;p34"/>
            <p:cNvSpPr/>
            <p:nvPr/>
          </p:nvSpPr>
          <p:spPr>
            <a:xfrm>
              <a:off x="4812609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53" y="1"/>
                    <a:pt x="0" y="554"/>
                    <a:pt x="0" y="1250"/>
                  </a:cubicBezTo>
                  <a:cubicBezTo>
                    <a:pt x="0" y="1928"/>
                    <a:pt x="553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772497" y="1789389"/>
              <a:ext cx="341543" cy="220116"/>
            </a:xfrm>
            <a:custGeom>
              <a:rect b="b" l="l" r="r" t="t"/>
              <a:pathLst>
                <a:path extrusionOk="0" h="6854" w="10635">
                  <a:moveTo>
                    <a:pt x="2498" y="626"/>
                  </a:moveTo>
                  <a:cubicBezTo>
                    <a:pt x="3533" y="626"/>
                    <a:pt x="4354" y="1465"/>
                    <a:pt x="4354" y="2500"/>
                  </a:cubicBezTo>
                  <a:cubicBezTo>
                    <a:pt x="4354" y="3517"/>
                    <a:pt x="3533" y="4355"/>
                    <a:pt x="2498" y="4355"/>
                  </a:cubicBezTo>
                  <a:cubicBezTo>
                    <a:pt x="1463" y="4355"/>
                    <a:pt x="625" y="3517"/>
                    <a:pt x="625" y="2500"/>
                  </a:cubicBezTo>
                  <a:cubicBezTo>
                    <a:pt x="625" y="1465"/>
                    <a:pt x="1463" y="626"/>
                    <a:pt x="2498" y="626"/>
                  </a:cubicBezTo>
                  <a:close/>
                  <a:moveTo>
                    <a:pt x="8136" y="626"/>
                  </a:moveTo>
                  <a:cubicBezTo>
                    <a:pt x="9171" y="626"/>
                    <a:pt x="10010" y="1465"/>
                    <a:pt x="10010" y="2500"/>
                  </a:cubicBezTo>
                  <a:cubicBezTo>
                    <a:pt x="10010" y="3517"/>
                    <a:pt x="9171" y="4355"/>
                    <a:pt x="8136" y="4355"/>
                  </a:cubicBezTo>
                  <a:cubicBezTo>
                    <a:pt x="7102" y="4355"/>
                    <a:pt x="6263" y="3517"/>
                    <a:pt x="6263" y="2500"/>
                  </a:cubicBezTo>
                  <a:cubicBezTo>
                    <a:pt x="6263" y="1465"/>
                    <a:pt x="7102" y="626"/>
                    <a:pt x="8136" y="626"/>
                  </a:cubicBezTo>
                  <a:close/>
                  <a:moveTo>
                    <a:pt x="10010" y="4980"/>
                  </a:moveTo>
                  <a:lnTo>
                    <a:pt x="10010" y="5604"/>
                  </a:lnTo>
                  <a:lnTo>
                    <a:pt x="8761" y="5604"/>
                  </a:lnTo>
                  <a:lnTo>
                    <a:pt x="8761" y="6229"/>
                  </a:lnTo>
                  <a:lnTo>
                    <a:pt x="8136" y="6229"/>
                  </a:lnTo>
                  <a:lnTo>
                    <a:pt x="8136" y="5604"/>
                  </a:lnTo>
                  <a:lnTo>
                    <a:pt x="2498" y="5604"/>
                  </a:lnTo>
                  <a:lnTo>
                    <a:pt x="2498" y="6229"/>
                  </a:lnTo>
                  <a:lnTo>
                    <a:pt x="1874" y="6229"/>
                  </a:lnTo>
                  <a:lnTo>
                    <a:pt x="1874" y="5604"/>
                  </a:lnTo>
                  <a:lnTo>
                    <a:pt x="625" y="5604"/>
                  </a:lnTo>
                  <a:lnTo>
                    <a:pt x="625" y="4980"/>
                  </a:lnTo>
                  <a:close/>
                  <a:moveTo>
                    <a:pt x="2492" y="0"/>
                  </a:moveTo>
                  <a:cubicBezTo>
                    <a:pt x="1125" y="0"/>
                    <a:pt x="0" y="1122"/>
                    <a:pt x="0" y="2500"/>
                  </a:cubicBezTo>
                  <a:cubicBezTo>
                    <a:pt x="0" y="3231"/>
                    <a:pt x="339" y="3909"/>
                    <a:pt x="857" y="4355"/>
                  </a:cubicBezTo>
                  <a:lnTo>
                    <a:pt x="0" y="4355"/>
                  </a:lnTo>
                  <a:lnTo>
                    <a:pt x="0" y="6229"/>
                  </a:lnTo>
                  <a:lnTo>
                    <a:pt x="1249" y="6229"/>
                  </a:lnTo>
                  <a:lnTo>
                    <a:pt x="1249" y="6853"/>
                  </a:lnTo>
                  <a:lnTo>
                    <a:pt x="3123" y="6853"/>
                  </a:lnTo>
                  <a:lnTo>
                    <a:pt x="3123" y="6229"/>
                  </a:lnTo>
                  <a:lnTo>
                    <a:pt x="7512" y="6229"/>
                  </a:lnTo>
                  <a:lnTo>
                    <a:pt x="7512" y="6853"/>
                  </a:lnTo>
                  <a:lnTo>
                    <a:pt x="9385" y="6853"/>
                  </a:lnTo>
                  <a:lnTo>
                    <a:pt x="9385" y="6229"/>
                  </a:lnTo>
                  <a:lnTo>
                    <a:pt x="10617" y="6229"/>
                  </a:lnTo>
                  <a:lnTo>
                    <a:pt x="10617" y="4355"/>
                  </a:lnTo>
                  <a:lnTo>
                    <a:pt x="9778" y="4355"/>
                  </a:lnTo>
                  <a:cubicBezTo>
                    <a:pt x="10295" y="3909"/>
                    <a:pt x="10634" y="3231"/>
                    <a:pt x="10617" y="2482"/>
                  </a:cubicBezTo>
                  <a:cubicBezTo>
                    <a:pt x="10617" y="1162"/>
                    <a:pt x="9564" y="55"/>
                    <a:pt x="8226" y="2"/>
                  </a:cubicBezTo>
                  <a:cubicBezTo>
                    <a:pt x="8194" y="1"/>
                    <a:pt x="8162" y="0"/>
                    <a:pt x="8130" y="0"/>
                  </a:cubicBezTo>
                  <a:cubicBezTo>
                    <a:pt x="6764" y="0"/>
                    <a:pt x="5656" y="1122"/>
                    <a:pt x="5656" y="2500"/>
                  </a:cubicBezTo>
                  <a:cubicBezTo>
                    <a:pt x="5656" y="3231"/>
                    <a:pt x="5977" y="3909"/>
                    <a:pt x="6495" y="4355"/>
                  </a:cubicBezTo>
                  <a:lnTo>
                    <a:pt x="4140" y="4355"/>
                  </a:lnTo>
                  <a:cubicBezTo>
                    <a:pt x="4657" y="3909"/>
                    <a:pt x="4978" y="3231"/>
                    <a:pt x="4978" y="2482"/>
                  </a:cubicBezTo>
                  <a:cubicBezTo>
                    <a:pt x="4978" y="1162"/>
                    <a:pt x="3926" y="55"/>
                    <a:pt x="2587" y="2"/>
                  </a:cubicBezTo>
                  <a:cubicBezTo>
                    <a:pt x="2555" y="1"/>
                    <a:pt x="2524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4993673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71" y="1"/>
                    <a:pt x="0" y="554"/>
                    <a:pt x="0" y="1250"/>
                  </a:cubicBezTo>
                  <a:cubicBezTo>
                    <a:pt x="0" y="1928"/>
                    <a:pt x="571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793115" y="2029513"/>
              <a:ext cx="299729" cy="20104"/>
            </a:xfrm>
            <a:custGeom>
              <a:rect b="b" l="l" r="r" t="t"/>
              <a:pathLst>
                <a:path extrusionOk="0" h="626" w="9333">
                  <a:moveTo>
                    <a:pt x="0" y="1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793115" y="2069079"/>
              <a:ext cx="299729" cy="20072"/>
            </a:xfrm>
            <a:custGeom>
              <a:rect b="b" l="l" r="r" t="t"/>
              <a:pathLst>
                <a:path extrusionOk="0" h="625" w="9333">
                  <a:moveTo>
                    <a:pt x="0" y="0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34"/>
          <p:cNvGrpSpPr/>
          <p:nvPr/>
        </p:nvGrpSpPr>
        <p:grpSpPr>
          <a:xfrm rot="510042">
            <a:off x="6738156" y="3168044"/>
            <a:ext cx="437768" cy="497995"/>
            <a:chOff x="5535742" y="1768803"/>
            <a:chExt cx="299729" cy="340965"/>
          </a:xfrm>
        </p:grpSpPr>
        <p:sp>
          <p:nvSpPr>
            <p:cNvPr id="356" name="Google Shape;356;p34"/>
            <p:cNvSpPr/>
            <p:nvPr/>
          </p:nvSpPr>
          <p:spPr>
            <a:xfrm>
              <a:off x="5535742" y="1989979"/>
              <a:ext cx="299729" cy="119789"/>
            </a:xfrm>
            <a:custGeom>
              <a:rect b="b" l="l" r="r" t="t"/>
              <a:pathLst>
                <a:path extrusionOk="0" h="3730" w="9333">
                  <a:moveTo>
                    <a:pt x="1321" y="661"/>
                  </a:moveTo>
                  <a:lnTo>
                    <a:pt x="1803" y="3105"/>
                  </a:lnTo>
                  <a:lnTo>
                    <a:pt x="625" y="3105"/>
                  </a:lnTo>
                  <a:lnTo>
                    <a:pt x="625" y="1553"/>
                  </a:lnTo>
                  <a:cubicBezTo>
                    <a:pt x="625" y="1125"/>
                    <a:pt x="928" y="768"/>
                    <a:pt x="1321" y="661"/>
                  </a:cubicBezTo>
                  <a:close/>
                  <a:moveTo>
                    <a:pt x="7405" y="625"/>
                  </a:moveTo>
                  <a:lnTo>
                    <a:pt x="6906" y="3105"/>
                  </a:lnTo>
                  <a:lnTo>
                    <a:pt x="2445" y="3105"/>
                  </a:lnTo>
                  <a:lnTo>
                    <a:pt x="1945" y="625"/>
                  </a:lnTo>
                  <a:lnTo>
                    <a:pt x="4229" y="625"/>
                  </a:lnTo>
                  <a:lnTo>
                    <a:pt x="3605" y="2392"/>
                  </a:lnTo>
                  <a:lnTo>
                    <a:pt x="4194" y="2588"/>
                  </a:lnTo>
                  <a:lnTo>
                    <a:pt x="4675" y="1232"/>
                  </a:lnTo>
                  <a:lnTo>
                    <a:pt x="5157" y="2588"/>
                  </a:lnTo>
                  <a:lnTo>
                    <a:pt x="5746" y="2392"/>
                  </a:lnTo>
                  <a:lnTo>
                    <a:pt x="5121" y="625"/>
                  </a:lnTo>
                  <a:close/>
                  <a:moveTo>
                    <a:pt x="8030" y="661"/>
                  </a:moveTo>
                  <a:cubicBezTo>
                    <a:pt x="8422" y="768"/>
                    <a:pt x="8726" y="1125"/>
                    <a:pt x="8726" y="1553"/>
                  </a:cubicBezTo>
                  <a:lnTo>
                    <a:pt x="8726" y="3105"/>
                  </a:lnTo>
                  <a:lnTo>
                    <a:pt x="7548" y="3105"/>
                  </a:lnTo>
                  <a:lnTo>
                    <a:pt x="8030" y="661"/>
                  </a:lnTo>
                  <a:close/>
                  <a:moveTo>
                    <a:pt x="1571" y="1"/>
                  </a:moveTo>
                  <a:cubicBezTo>
                    <a:pt x="696" y="1"/>
                    <a:pt x="1" y="697"/>
                    <a:pt x="1" y="1553"/>
                  </a:cubicBezTo>
                  <a:lnTo>
                    <a:pt x="1" y="3730"/>
                  </a:lnTo>
                  <a:lnTo>
                    <a:pt x="9332" y="3730"/>
                  </a:lnTo>
                  <a:lnTo>
                    <a:pt x="9332" y="1553"/>
                  </a:lnTo>
                  <a:cubicBezTo>
                    <a:pt x="9332" y="697"/>
                    <a:pt x="8636" y="1"/>
                    <a:pt x="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75854" y="1768803"/>
              <a:ext cx="220084" cy="221272"/>
            </a:xfrm>
            <a:custGeom>
              <a:rect b="b" l="l" r="r" t="t"/>
              <a:pathLst>
                <a:path extrusionOk="0" h="6890" w="6853">
                  <a:moveTo>
                    <a:pt x="4069" y="625"/>
                  </a:moveTo>
                  <a:lnTo>
                    <a:pt x="4318" y="3123"/>
                  </a:lnTo>
                  <a:lnTo>
                    <a:pt x="2516" y="3123"/>
                  </a:lnTo>
                  <a:lnTo>
                    <a:pt x="2766" y="625"/>
                  </a:lnTo>
                  <a:close/>
                  <a:moveTo>
                    <a:pt x="4354" y="3730"/>
                  </a:moveTo>
                  <a:lnTo>
                    <a:pt x="4354" y="5335"/>
                  </a:lnTo>
                  <a:cubicBezTo>
                    <a:pt x="4354" y="5850"/>
                    <a:pt x="3942" y="6265"/>
                    <a:pt x="3435" y="6265"/>
                  </a:cubicBezTo>
                  <a:cubicBezTo>
                    <a:pt x="3414" y="6265"/>
                    <a:pt x="3394" y="6265"/>
                    <a:pt x="3373" y="6263"/>
                  </a:cubicBezTo>
                  <a:cubicBezTo>
                    <a:pt x="2891" y="6245"/>
                    <a:pt x="2499" y="5799"/>
                    <a:pt x="2499" y="5318"/>
                  </a:cubicBezTo>
                  <a:lnTo>
                    <a:pt x="2499" y="3730"/>
                  </a:lnTo>
                  <a:close/>
                  <a:moveTo>
                    <a:pt x="2213" y="1"/>
                  </a:moveTo>
                  <a:lnTo>
                    <a:pt x="1892" y="3123"/>
                  </a:lnTo>
                  <a:lnTo>
                    <a:pt x="1" y="3123"/>
                  </a:lnTo>
                  <a:lnTo>
                    <a:pt x="1" y="3730"/>
                  </a:lnTo>
                  <a:lnTo>
                    <a:pt x="1874" y="3730"/>
                  </a:lnTo>
                  <a:lnTo>
                    <a:pt x="1874" y="5318"/>
                  </a:lnTo>
                  <a:cubicBezTo>
                    <a:pt x="1874" y="6156"/>
                    <a:pt x="2534" y="6852"/>
                    <a:pt x="3373" y="6888"/>
                  </a:cubicBezTo>
                  <a:cubicBezTo>
                    <a:pt x="3394" y="6889"/>
                    <a:pt x="3415" y="6889"/>
                    <a:pt x="3436" y="6889"/>
                  </a:cubicBezTo>
                  <a:cubicBezTo>
                    <a:pt x="4282" y="6889"/>
                    <a:pt x="4979" y="6189"/>
                    <a:pt x="4979" y="5335"/>
                  </a:cubicBezTo>
                  <a:lnTo>
                    <a:pt x="4979" y="3730"/>
                  </a:lnTo>
                  <a:lnTo>
                    <a:pt x="6852" y="3730"/>
                  </a:lnTo>
                  <a:lnTo>
                    <a:pt x="6852" y="3123"/>
                  </a:lnTo>
                  <a:lnTo>
                    <a:pt x="4943" y="3123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PROBLEM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3" name="Google Shape;363;p35"/>
          <p:cNvSpPr txBox="1"/>
          <p:nvPr>
            <p:ph idx="2" type="title"/>
          </p:nvPr>
        </p:nvSpPr>
        <p:spPr>
          <a:xfrm>
            <a:off x="1164025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364" name="Google Shape;364;p35"/>
          <p:cNvSpPr txBox="1"/>
          <p:nvPr>
            <p:ph idx="1" type="subTitle"/>
          </p:nvPr>
        </p:nvSpPr>
        <p:spPr>
          <a:xfrm>
            <a:off x="1163925" y="1910234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(Sentiment Analysis)</a:t>
            </a:r>
            <a:endParaRPr/>
          </a:p>
        </p:txBody>
      </p:sp>
      <p:sp>
        <p:nvSpPr>
          <p:cNvPr id="365" name="Google Shape;365;p35"/>
          <p:cNvSpPr txBox="1"/>
          <p:nvPr>
            <p:ph idx="3" type="title"/>
          </p:nvPr>
        </p:nvSpPr>
        <p:spPr>
          <a:xfrm>
            <a:off x="3549063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66" name="Google Shape;366;p35"/>
          <p:cNvSpPr txBox="1"/>
          <p:nvPr>
            <p:ph idx="4" type="subTitle"/>
          </p:nvPr>
        </p:nvSpPr>
        <p:spPr>
          <a:xfrm>
            <a:off x="3549063" y="16147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5 models : </a:t>
            </a:r>
            <a:r>
              <a:rPr b="1" lang="en"/>
              <a:t>Naive bayes, K-Nearest-Neighbor, Logistic regression, Gradient Boosting, LSTM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>
            <p:ph idx="5" type="title"/>
          </p:nvPr>
        </p:nvSpPr>
        <p:spPr>
          <a:xfrm>
            <a:off x="5934100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68" name="Google Shape;368;p35"/>
          <p:cNvSpPr txBox="1"/>
          <p:nvPr>
            <p:ph idx="6" type="subTitle"/>
          </p:nvPr>
        </p:nvSpPr>
        <p:spPr>
          <a:xfrm>
            <a:off x="5934225" y="18471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reviews of fine food on Amazon</a:t>
            </a:r>
            <a:endParaRPr/>
          </a:p>
        </p:txBody>
      </p:sp>
      <p:sp>
        <p:nvSpPr>
          <p:cNvPr id="369" name="Google Shape;369;p35"/>
          <p:cNvSpPr/>
          <p:nvPr/>
        </p:nvSpPr>
        <p:spPr>
          <a:xfrm rot="-529266">
            <a:off x="1996784" y="3135394"/>
            <a:ext cx="380269" cy="498337"/>
          </a:xfrm>
          <a:custGeom>
            <a:rect b="b" l="l" r="r" t="t"/>
            <a:pathLst>
              <a:path extrusionOk="0" h="10617" w="8102">
                <a:moveTo>
                  <a:pt x="4051" y="625"/>
                </a:moveTo>
                <a:cubicBezTo>
                  <a:pt x="4462" y="625"/>
                  <a:pt x="4801" y="893"/>
                  <a:pt x="4925" y="1249"/>
                </a:cubicBezTo>
                <a:lnTo>
                  <a:pt x="3177" y="1249"/>
                </a:lnTo>
                <a:cubicBezTo>
                  <a:pt x="3302" y="893"/>
                  <a:pt x="3641" y="625"/>
                  <a:pt x="4051" y="625"/>
                </a:cubicBezTo>
                <a:close/>
                <a:moveTo>
                  <a:pt x="4979" y="1874"/>
                </a:moveTo>
                <a:lnTo>
                  <a:pt x="4979" y="2516"/>
                </a:lnTo>
                <a:lnTo>
                  <a:pt x="3123" y="2516"/>
                </a:lnTo>
                <a:lnTo>
                  <a:pt x="3123" y="1874"/>
                </a:lnTo>
                <a:close/>
                <a:moveTo>
                  <a:pt x="2535" y="3159"/>
                </a:moveTo>
                <a:lnTo>
                  <a:pt x="2535" y="3159"/>
                </a:lnTo>
                <a:cubicBezTo>
                  <a:pt x="2481" y="3230"/>
                  <a:pt x="2428" y="3301"/>
                  <a:pt x="2374" y="3391"/>
                </a:cubicBezTo>
                <a:cubicBezTo>
                  <a:pt x="2053" y="3908"/>
                  <a:pt x="1874" y="4586"/>
                  <a:pt x="1874" y="5318"/>
                </a:cubicBezTo>
                <a:cubicBezTo>
                  <a:pt x="1874" y="6031"/>
                  <a:pt x="2053" y="6727"/>
                  <a:pt x="2374" y="7245"/>
                </a:cubicBezTo>
                <a:cubicBezTo>
                  <a:pt x="2428" y="7316"/>
                  <a:pt x="2481" y="7405"/>
                  <a:pt x="2535" y="7477"/>
                </a:cubicBezTo>
                <a:cubicBezTo>
                  <a:pt x="1464" y="7352"/>
                  <a:pt x="625" y="6424"/>
                  <a:pt x="625" y="5318"/>
                </a:cubicBezTo>
                <a:cubicBezTo>
                  <a:pt x="625" y="4194"/>
                  <a:pt x="1464" y="3284"/>
                  <a:pt x="2535" y="3159"/>
                </a:cubicBezTo>
                <a:close/>
                <a:moveTo>
                  <a:pt x="5550" y="3159"/>
                </a:moveTo>
                <a:lnTo>
                  <a:pt x="5550" y="3159"/>
                </a:lnTo>
                <a:cubicBezTo>
                  <a:pt x="6638" y="3284"/>
                  <a:pt x="7477" y="4194"/>
                  <a:pt x="7477" y="5318"/>
                </a:cubicBezTo>
                <a:cubicBezTo>
                  <a:pt x="7477" y="6424"/>
                  <a:pt x="6638" y="7352"/>
                  <a:pt x="5550" y="7477"/>
                </a:cubicBezTo>
                <a:cubicBezTo>
                  <a:pt x="5621" y="7405"/>
                  <a:pt x="5675" y="7316"/>
                  <a:pt x="5728" y="7245"/>
                </a:cubicBezTo>
                <a:cubicBezTo>
                  <a:pt x="6050" y="6727"/>
                  <a:pt x="6228" y="6031"/>
                  <a:pt x="6228" y="5318"/>
                </a:cubicBezTo>
                <a:cubicBezTo>
                  <a:pt x="6228" y="4586"/>
                  <a:pt x="6050" y="3908"/>
                  <a:pt x="5728" y="3391"/>
                </a:cubicBezTo>
                <a:cubicBezTo>
                  <a:pt x="5675" y="3301"/>
                  <a:pt x="5621" y="3230"/>
                  <a:pt x="5550" y="3159"/>
                </a:cubicBezTo>
                <a:close/>
                <a:moveTo>
                  <a:pt x="3730" y="3141"/>
                </a:moveTo>
                <a:lnTo>
                  <a:pt x="3730" y="7494"/>
                </a:lnTo>
                <a:cubicBezTo>
                  <a:pt x="3070" y="7494"/>
                  <a:pt x="2499" y="6495"/>
                  <a:pt x="2499" y="5318"/>
                </a:cubicBezTo>
                <a:cubicBezTo>
                  <a:pt x="2499" y="4140"/>
                  <a:pt x="3070" y="3141"/>
                  <a:pt x="3730" y="3141"/>
                </a:cubicBezTo>
                <a:close/>
                <a:moveTo>
                  <a:pt x="4355" y="3141"/>
                </a:moveTo>
                <a:cubicBezTo>
                  <a:pt x="5033" y="3141"/>
                  <a:pt x="5603" y="4140"/>
                  <a:pt x="5603" y="5318"/>
                </a:cubicBezTo>
                <a:cubicBezTo>
                  <a:pt x="5603" y="6495"/>
                  <a:pt x="5033" y="7494"/>
                  <a:pt x="4355" y="7494"/>
                </a:cubicBezTo>
                <a:lnTo>
                  <a:pt x="4355" y="3141"/>
                </a:lnTo>
                <a:close/>
                <a:moveTo>
                  <a:pt x="4979" y="8119"/>
                </a:moveTo>
                <a:lnTo>
                  <a:pt x="4979" y="8743"/>
                </a:lnTo>
                <a:lnTo>
                  <a:pt x="3123" y="8743"/>
                </a:lnTo>
                <a:lnTo>
                  <a:pt x="3123" y="8119"/>
                </a:lnTo>
                <a:close/>
                <a:moveTo>
                  <a:pt x="4072" y="0"/>
                </a:moveTo>
                <a:cubicBezTo>
                  <a:pt x="3212" y="0"/>
                  <a:pt x="2499" y="690"/>
                  <a:pt x="2499" y="1553"/>
                </a:cubicBezTo>
                <a:lnTo>
                  <a:pt x="2499" y="2534"/>
                </a:lnTo>
                <a:cubicBezTo>
                  <a:pt x="1089" y="2695"/>
                  <a:pt x="1" y="3872"/>
                  <a:pt x="1" y="5318"/>
                </a:cubicBezTo>
                <a:cubicBezTo>
                  <a:pt x="1" y="6745"/>
                  <a:pt x="1089" y="7940"/>
                  <a:pt x="2499" y="8101"/>
                </a:cubicBezTo>
                <a:lnTo>
                  <a:pt x="2499" y="10617"/>
                </a:lnTo>
                <a:lnTo>
                  <a:pt x="3123" y="10617"/>
                </a:lnTo>
                <a:lnTo>
                  <a:pt x="3123" y="9350"/>
                </a:lnTo>
                <a:lnTo>
                  <a:pt x="3730" y="9350"/>
                </a:lnTo>
                <a:lnTo>
                  <a:pt x="3730" y="10617"/>
                </a:lnTo>
                <a:lnTo>
                  <a:pt x="4355" y="10617"/>
                </a:lnTo>
                <a:lnTo>
                  <a:pt x="4355" y="9350"/>
                </a:lnTo>
                <a:lnTo>
                  <a:pt x="4979" y="9350"/>
                </a:lnTo>
                <a:lnTo>
                  <a:pt x="4979" y="10617"/>
                </a:lnTo>
                <a:lnTo>
                  <a:pt x="5603" y="10617"/>
                </a:lnTo>
                <a:lnTo>
                  <a:pt x="5603" y="8101"/>
                </a:lnTo>
                <a:cubicBezTo>
                  <a:pt x="6995" y="7940"/>
                  <a:pt x="8101" y="6745"/>
                  <a:pt x="8101" y="5318"/>
                </a:cubicBezTo>
                <a:cubicBezTo>
                  <a:pt x="8101" y="3872"/>
                  <a:pt x="6995" y="2695"/>
                  <a:pt x="5603" y="2534"/>
                </a:cubicBezTo>
                <a:lnTo>
                  <a:pt x="5603" y="1589"/>
                </a:lnTo>
                <a:cubicBezTo>
                  <a:pt x="5603" y="732"/>
                  <a:pt x="4943" y="36"/>
                  <a:pt x="4105" y="1"/>
                </a:cubicBezTo>
                <a:cubicBezTo>
                  <a:pt x="4094" y="0"/>
                  <a:pt x="4083" y="0"/>
                  <a:pt x="4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5"/>
          <p:cNvGrpSpPr/>
          <p:nvPr/>
        </p:nvGrpSpPr>
        <p:grpSpPr>
          <a:xfrm rot="484655">
            <a:off x="4337073" y="3207738"/>
            <a:ext cx="479571" cy="420934"/>
            <a:chOff x="4772497" y="1789389"/>
            <a:chExt cx="341543" cy="299761"/>
          </a:xfrm>
        </p:grpSpPr>
        <p:sp>
          <p:nvSpPr>
            <p:cNvPr id="371" name="Google Shape;371;p35"/>
            <p:cNvSpPr/>
            <p:nvPr/>
          </p:nvSpPr>
          <p:spPr>
            <a:xfrm>
              <a:off x="4812609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53" y="1"/>
                    <a:pt x="0" y="554"/>
                    <a:pt x="0" y="1250"/>
                  </a:cubicBezTo>
                  <a:cubicBezTo>
                    <a:pt x="0" y="1928"/>
                    <a:pt x="553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772497" y="1789389"/>
              <a:ext cx="341543" cy="220116"/>
            </a:xfrm>
            <a:custGeom>
              <a:rect b="b" l="l" r="r" t="t"/>
              <a:pathLst>
                <a:path extrusionOk="0" h="6854" w="10635">
                  <a:moveTo>
                    <a:pt x="2498" y="626"/>
                  </a:moveTo>
                  <a:cubicBezTo>
                    <a:pt x="3533" y="626"/>
                    <a:pt x="4354" y="1465"/>
                    <a:pt x="4354" y="2500"/>
                  </a:cubicBezTo>
                  <a:cubicBezTo>
                    <a:pt x="4354" y="3517"/>
                    <a:pt x="3533" y="4355"/>
                    <a:pt x="2498" y="4355"/>
                  </a:cubicBezTo>
                  <a:cubicBezTo>
                    <a:pt x="1463" y="4355"/>
                    <a:pt x="625" y="3517"/>
                    <a:pt x="625" y="2500"/>
                  </a:cubicBezTo>
                  <a:cubicBezTo>
                    <a:pt x="625" y="1465"/>
                    <a:pt x="1463" y="626"/>
                    <a:pt x="2498" y="626"/>
                  </a:cubicBezTo>
                  <a:close/>
                  <a:moveTo>
                    <a:pt x="8136" y="626"/>
                  </a:moveTo>
                  <a:cubicBezTo>
                    <a:pt x="9171" y="626"/>
                    <a:pt x="10010" y="1465"/>
                    <a:pt x="10010" y="2500"/>
                  </a:cubicBezTo>
                  <a:cubicBezTo>
                    <a:pt x="10010" y="3517"/>
                    <a:pt x="9171" y="4355"/>
                    <a:pt x="8136" y="4355"/>
                  </a:cubicBezTo>
                  <a:cubicBezTo>
                    <a:pt x="7102" y="4355"/>
                    <a:pt x="6263" y="3517"/>
                    <a:pt x="6263" y="2500"/>
                  </a:cubicBezTo>
                  <a:cubicBezTo>
                    <a:pt x="6263" y="1465"/>
                    <a:pt x="7102" y="626"/>
                    <a:pt x="8136" y="626"/>
                  </a:cubicBezTo>
                  <a:close/>
                  <a:moveTo>
                    <a:pt x="10010" y="4980"/>
                  </a:moveTo>
                  <a:lnTo>
                    <a:pt x="10010" y="5604"/>
                  </a:lnTo>
                  <a:lnTo>
                    <a:pt x="8761" y="5604"/>
                  </a:lnTo>
                  <a:lnTo>
                    <a:pt x="8761" y="6229"/>
                  </a:lnTo>
                  <a:lnTo>
                    <a:pt x="8136" y="6229"/>
                  </a:lnTo>
                  <a:lnTo>
                    <a:pt x="8136" y="5604"/>
                  </a:lnTo>
                  <a:lnTo>
                    <a:pt x="2498" y="5604"/>
                  </a:lnTo>
                  <a:lnTo>
                    <a:pt x="2498" y="6229"/>
                  </a:lnTo>
                  <a:lnTo>
                    <a:pt x="1874" y="6229"/>
                  </a:lnTo>
                  <a:lnTo>
                    <a:pt x="1874" y="5604"/>
                  </a:lnTo>
                  <a:lnTo>
                    <a:pt x="625" y="5604"/>
                  </a:lnTo>
                  <a:lnTo>
                    <a:pt x="625" y="4980"/>
                  </a:lnTo>
                  <a:close/>
                  <a:moveTo>
                    <a:pt x="2492" y="0"/>
                  </a:moveTo>
                  <a:cubicBezTo>
                    <a:pt x="1125" y="0"/>
                    <a:pt x="0" y="1122"/>
                    <a:pt x="0" y="2500"/>
                  </a:cubicBezTo>
                  <a:cubicBezTo>
                    <a:pt x="0" y="3231"/>
                    <a:pt x="339" y="3909"/>
                    <a:pt x="857" y="4355"/>
                  </a:cubicBezTo>
                  <a:lnTo>
                    <a:pt x="0" y="4355"/>
                  </a:lnTo>
                  <a:lnTo>
                    <a:pt x="0" y="6229"/>
                  </a:lnTo>
                  <a:lnTo>
                    <a:pt x="1249" y="6229"/>
                  </a:lnTo>
                  <a:lnTo>
                    <a:pt x="1249" y="6853"/>
                  </a:lnTo>
                  <a:lnTo>
                    <a:pt x="3123" y="6853"/>
                  </a:lnTo>
                  <a:lnTo>
                    <a:pt x="3123" y="6229"/>
                  </a:lnTo>
                  <a:lnTo>
                    <a:pt x="7512" y="6229"/>
                  </a:lnTo>
                  <a:lnTo>
                    <a:pt x="7512" y="6853"/>
                  </a:lnTo>
                  <a:lnTo>
                    <a:pt x="9385" y="6853"/>
                  </a:lnTo>
                  <a:lnTo>
                    <a:pt x="9385" y="6229"/>
                  </a:lnTo>
                  <a:lnTo>
                    <a:pt x="10617" y="6229"/>
                  </a:lnTo>
                  <a:lnTo>
                    <a:pt x="10617" y="4355"/>
                  </a:lnTo>
                  <a:lnTo>
                    <a:pt x="9778" y="4355"/>
                  </a:lnTo>
                  <a:cubicBezTo>
                    <a:pt x="10295" y="3909"/>
                    <a:pt x="10634" y="3231"/>
                    <a:pt x="10617" y="2482"/>
                  </a:cubicBezTo>
                  <a:cubicBezTo>
                    <a:pt x="10617" y="1162"/>
                    <a:pt x="9564" y="55"/>
                    <a:pt x="8226" y="2"/>
                  </a:cubicBezTo>
                  <a:cubicBezTo>
                    <a:pt x="8194" y="1"/>
                    <a:pt x="8162" y="0"/>
                    <a:pt x="8130" y="0"/>
                  </a:cubicBezTo>
                  <a:cubicBezTo>
                    <a:pt x="6764" y="0"/>
                    <a:pt x="5656" y="1122"/>
                    <a:pt x="5656" y="2500"/>
                  </a:cubicBezTo>
                  <a:cubicBezTo>
                    <a:pt x="5656" y="3231"/>
                    <a:pt x="5977" y="3909"/>
                    <a:pt x="6495" y="4355"/>
                  </a:cubicBezTo>
                  <a:lnTo>
                    <a:pt x="4140" y="4355"/>
                  </a:lnTo>
                  <a:cubicBezTo>
                    <a:pt x="4657" y="3909"/>
                    <a:pt x="4978" y="3231"/>
                    <a:pt x="4978" y="2482"/>
                  </a:cubicBezTo>
                  <a:cubicBezTo>
                    <a:pt x="4978" y="1162"/>
                    <a:pt x="3926" y="55"/>
                    <a:pt x="2587" y="2"/>
                  </a:cubicBezTo>
                  <a:cubicBezTo>
                    <a:pt x="2555" y="1"/>
                    <a:pt x="2524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993673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71" y="1"/>
                    <a:pt x="0" y="554"/>
                    <a:pt x="0" y="1250"/>
                  </a:cubicBezTo>
                  <a:cubicBezTo>
                    <a:pt x="0" y="1928"/>
                    <a:pt x="571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793115" y="2029513"/>
              <a:ext cx="299729" cy="20104"/>
            </a:xfrm>
            <a:custGeom>
              <a:rect b="b" l="l" r="r" t="t"/>
              <a:pathLst>
                <a:path extrusionOk="0" h="626" w="9333">
                  <a:moveTo>
                    <a:pt x="0" y="1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793115" y="2069079"/>
              <a:ext cx="299729" cy="20072"/>
            </a:xfrm>
            <a:custGeom>
              <a:rect b="b" l="l" r="r" t="t"/>
              <a:pathLst>
                <a:path extrusionOk="0" h="625" w="9333">
                  <a:moveTo>
                    <a:pt x="0" y="0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 rot="510042">
            <a:off x="6738156" y="3168044"/>
            <a:ext cx="437768" cy="497995"/>
            <a:chOff x="5535742" y="1768803"/>
            <a:chExt cx="299729" cy="340965"/>
          </a:xfrm>
        </p:grpSpPr>
        <p:sp>
          <p:nvSpPr>
            <p:cNvPr id="377" name="Google Shape;377;p35"/>
            <p:cNvSpPr/>
            <p:nvPr/>
          </p:nvSpPr>
          <p:spPr>
            <a:xfrm>
              <a:off x="5535742" y="1989979"/>
              <a:ext cx="299729" cy="119789"/>
            </a:xfrm>
            <a:custGeom>
              <a:rect b="b" l="l" r="r" t="t"/>
              <a:pathLst>
                <a:path extrusionOk="0" h="3730" w="9333">
                  <a:moveTo>
                    <a:pt x="1321" y="661"/>
                  </a:moveTo>
                  <a:lnTo>
                    <a:pt x="1803" y="3105"/>
                  </a:lnTo>
                  <a:lnTo>
                    <a:pt x="625" y="3105"/>
                  </a:lnTo>
                  <a:lnTo>
                    <a:pt x="625" y="1553"/>
                  </a:lnTo>
                  <a:cubicBezTo>
                    <a:pt x="625" y="1125"/>
                    <a:pt x="928" y="768"/>
                    <a:pt x="1321" y="661"/>
                  </a:cubicBezTo>
                  <a:close/>
                  <a:moveTo>
                    <a:pt x="7405" y="625"/>
                  </a:moveTo>
                  <a:lnTo>
                    <a:pt x="6906" y="3105"/>
                  </a:lnTo>
                  <a:lnTo>
                    <a:pt x="2445" y="3105"/>
                  </a:lnTo>
                  <a:lnTo>
                    <a:pt x="1945" y="625"/>
                  </a:lnTo>
                  <a:lnTo>
                    <a:pt x="4229" y="625"/>
                  </a:lnTo>
                  <a:lnTo>
                    <a:pt x="3605" y="2392"/>
                  </a:lnTo>
                  <a:lnTo>
                    <a:pt x="4194" y="2588"/>
                  </a:lnTo>
                  <a:lnTo>
                    <a:pt x="4675" y="1232"/>
                  </a:lnTo>
                  <a:lnTo>
                    <a:pt x="5157" y="2588"/>
                  </a:lnTo>
                  <a:lnTo>
                    <a:pt x="5746" y="2392"/>
                  </a:lnTo>
                  <a:lnTo>
                    <a:pt x="5121" y="625"/>
                  </a:lnTo>
                  <a:close/>
                  <a:moveTo>
                    <a:pt x="8030" y="661"/>
                  </a:moveTo>
                  <a:cubicBezTo>
                    <a:pt x="8422" y="768"/>
                    <a:pt x="8726" y="1125"/>
                    <a:pt x="8726" y="1553"/>
                  </a:cubicBezTo>
                  <a:lnTo>
                    <a:pt x="8726" y="3105"/>
                  </a:lnTo>
                  <a:lnTo>
                    <a:pt x="7548" y="3105"/>
                  </a:lnTo>
                  <a:lnTo>
                    <a:pt x="8030" y="661"/>
                  </a:lnTo>
                  <a:close/>
                  <a:moveTo>
                    <a:pt x="1571" y="1"/>
                  </a:moveTo>
                  <a:cubicBezTo>
                    <a:pt x="696" y="1"/>
                    <a:pt x="1" y="697"/>
                    <a:pt x="1" y="1553"/>
                  </a:cubicBezTo>
                  <a:lnTo>
                    <a:pt x="1" y="3730"/>
                  </a:lnTo>
                  <a:lnTo>
                    <a:pt x="9332" y="3730"/>
                  </a:lnTo>
                  <a:lnTo>
                    <a:pt x="9332" y="1553"/>
                  </a:lnTo>
                  <a:cubicBezTo>
                    <a:pt x="9332" y="697"/>
                    <a:pt x="8636" y="1"/>
                    <a:pt x="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575854" y="1768803"/>
              <a:ext cx="220084" cy="221272"/>
            </a:xfrm>
            <a:custGeom>
              <a:rect b="b" l="l" r="r" t="t"/>
              <a:pathLst>
                <a:path extrusionOk="0" h="6890" w="6853">
                  <a:moveTo>
                    <a:pt x="4069" y="625"/>
                  </a:moveTo>
                  <a:lnTo>
                    <a:pt x="4318" y="3123"/>
                  </a:lnTo>
                  <a:lnTo>
                    <a:pt x="2516" y="3123"/>
                  </a:lnTo>
                  <a:lnTo>
                    <a:pt x="2766" y="625"/>
                  </a:lnTo>
                  <a:close/>
                  <a:moveTo>
                    <a:pt x="4354" y="3730"/>
                  </a:moveTo>
                  <a:lnTo>
                    <a:pt x="4354" y="5335"/>
                  </a:lnTo>
                  <a:cubicBezTo>
                    <a:pt x="4354" y="5850"/>
                    <a:pt x="3942" y="6265"/>
                    <a:pt x="3435" y="6265"/>
                  </a:cubicBezTo>
                  <a:cubicBezTo>
                    <a:pt x="3414" y="6265"/>
                    <a:pt x="3394" y="6265"/>
                    <a:pt x="3373" y="6263"/>
                  </a:cubicBezTo>
                  <a:cubicBezTo>
                    <a:pt x="2891" y="6245"/>
                    <a:pt x="2499" y="5799"/>
                    <a:pt x="2499" y="5318"/>
                  </a:cubicBezTo>
                  <a:lnTo>
                    <a:pt x="2499" y="3730"/>
                  </a:lnTo>
                  <a:close/>
                  <a:moveTo>
                    <a:pt x="2213" y="1"/>
                  </a:moveTo>
                  <a:lnTo>
                    <a:pt x="1892" y="3123"/>
                  </a:lnTo>
                  <a:lnTo>
                    <a:pt x="1" y="3123"/>
                  </a:lnTo>
                  <a:lnTo>
                    <a:pt x="1" y="3730"/>
                  </a:lnTo>
                  <a:lnTo>
                    <a:pt x="1874" y="3730"/>
                  </a:lnTo>
                  <a:lnTo>
                    <a:pt x="1874" y="5318"/>
                  </a:lnTo>
                  <a:cubicBezTo>
                    <a:pt x="1874" y="6156"/>
                    <a:pt x="2534" y="6852"/>
                    <a:pt x="3373" y="6888"/>
                  </a:cubicBezTo>
                  <a:cubicBezTo>
                    <a:pt x="3394" y="6889"/>
                    <a:pt x="3415" y="6889"/>
                    <a:pt x="3436" y="6889"/>
                  </a:cubicBezTo>
                  <a:cubicBezTo>
                    <a:pt x="4282" y="6889"/>
                    <a:pt x="4979" y="6189"/>
                    <a:pt x="4979" y="5335"/>
                  </a:cubicBezTo>
                  <a:lnTo>
                    <a:pt x="4979" y="3730"/>
                  </a:lnTo>
                  <a:lnTo>
                    <a:pt x="6852" y="3730"/>
                  </a:lnTo>
                  <a:lnTo>
                    <a:pt x="6852" y="3123"/>
                  </a:lnTo>
                  <a:lnTo>
                    <a:pt x="4943" y="3123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 rot="5400000">
            <a:off x="5748925" y="1479600"/>
            <a:ext cx="3551100" cy="2783100"/>
          </a:xfrm>
          <a:prstGeom prst="wedgeRoundRectCallout">
            <a:avLst>
              <a:gd fmla="val -13871" name="adj1"/>
              <a:gd fmla="val 74469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6219925" y="1160375"/>
            <a:ext cx="2696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chose these models because : 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There are also other popular classification algorithms such as SVM, Random Forest, but 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they require quite long training time especially for text data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so we chose some models which have 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quick training time so that we can manage in our limited resources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And also we  included LSTM to have better understanding which was  professor’s suggestion.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</a:t>
            </a:r>
            <a:endParaRPr/>
          </a:p>
        </p:txBody>
      </p:sp>
      <p:sp>
        <p:nvSpPr>
          <p:cNvPr id="386" name="Google Shape;386;p36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</a:t>
            </a:r>
            <a:endParaRPr b="1"/>
          </a:p>
        </p:txBody>
      </p:sp>
      <p:sp>
        <p:nvSpPr>
          <p:cNvPr id="392" name="Google Shape;392;p37"/>
          <p:cNvSpPr txBox="1"/>
          <p:nvPr/>
        </p:nvSpPr>
        <p:spPr>
          <a:xfrm>
            <a:off x="837974" y="2316125"/>
            <a:ext cx="1825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Pre-Processing Data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2663150" y="2081700"/>
            <a:ext cx="1887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EDA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697712" y="232800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Train, Test, Valid Split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6627462" y="208315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Vectorizing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>
            <a:off x="1713975" y="1659737"/>
            <a:ext cx="575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7"/>
          <p:cNvSpPr/>
          <p:nvPr/>
        </p:nvSpPr>
        <p:spPr>
          <a:xfrm>
            <a:off x="1418224" y="1384629"/>
            <a:ext cx="676642" cy="487454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 flipH="1">
            <a:off x="5119412" y="1416003"/>
            <a:ext cx="676642" cy="48748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 flipH="1">
            <a:off x="7199551" y="1390991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3340000" y="1391005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837987" y="381475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Model Building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2663137" y="3673175"/>
            <a:ext cx="1887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Prediction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4697687" y="3673175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Evaluation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6627450" y="363440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Analysis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405" name="Google Shape;405;p37"/>
          <p:cNvCxnSpPr/>
          <p:nvPr/>
        </p:nvCxnSpPr>
        <p:spPr>
          <a:xfrm>
            <a:off x="1713975" y="3259937"/>
            <a:ext cx="575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7"/>
          <p:cNvSpPr/>
          <p:nvPr/>
        </p:nvSpPr>
        <p:spPr>
          <a:xfrm>
            <a:off x="1418224" y="2984829"/>
            <a:ext cx="676642" cy="487454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 flipH="1">
            <a:off x="5119412" y="3016203"/>
            <a:ext cx="676642" cy="48748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 flipH="1">
            <a:off x="7199551" y="2991191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3340000" y="2991205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1560575" y="145962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3339988" y="14282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 2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5269750" y="14282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3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7199500" y="1428288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4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1410075" y="302847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5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339988" y="3044238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6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5269750" y="304422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7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7199500" y="30598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8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 flipH="1">
            <a:off x="1364550" y="64850"/>
            <a:ext cx="641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</a:t>
            </a:r>
            <a:r>
              <a:rPr b="1" lang="en"/>
              <a:t>VECTORIZING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3" name="Google Shape;423;p38"/>
          <p:cNvSpPr/>
          <p:nvPr/>
        </p:nvSpPr>
        <p:spPr>
          <a:xfrm flipH="1">
            <a:off x="6096978" y="29262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" y="775850"/>
            <a:ext cx="6561751" cy="2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5" y="3257875"/>
            <a:ext cx="6561749" cy="18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/>
          <p:nvPr/>
        </p:nvSpPr>
        <p:spPr>
          <a:xfrm>
            <a:off x="6696900" y="730350"/>
            <a:ext cx="2371800" cy="41955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Data: </a:t>
            </a:r>
            <a:r>
              <a:rPr lang="en"/>
              <a:t>Review.csv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Reviews are on fine foods from amazon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568,454 rows of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 columns, including id, productid, userid, profilename, helpfulnessnumerator, helpfulnessdenominator,score,time,summary,text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0" y="775850"/>
            <a:ext cx="7047183" cy="36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0" y="4540101"/>
            <a:ext cx="5506784" cy="3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/>
          <p:nvPr/>
        </p:nvSpPr>
        <p:spPr>
          <a:xfrm>
            <a:off x="7282450" y="670750"/>
            <a:ext cx="2026500" cy="4472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emoji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stopwords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extra white space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punctuation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all tokens to lowercase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Lemmatization (optional)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